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4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6" r:id="rId2"/>
    <p:sldId id="399" r:id="rId3"/>
    <p:sldId id="2147309693" r:id="rId4"/>
    <p:sldId id="266" r:id="rId5"/>
    <p:sldId id="267" r:id="rId6"/>
    <p:sldId id="268" r:id="rId7"/>
    <p:sldId id="275" r:id="rId8"/>
    <p:sldId id="276" r:id="rId9"/>
    <p:sldId id="278" r:id="rId10"/>
    <p:sldId id="277" r:id="rId11"/>
    <p:sldId id="281" r:id="rId12"/>
    <p:sldId id="280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7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hee, Marisha O" initials="MMO" lastIdx="1" clrIdx="0">
    <p:extLst>
      <p:ext uri="{19B8F6BF-5375-455C-9EA6-DF929625EA0E}">
        <p15:presenceInfo xmlns:p15="http://schemas.microsoft.com/office/powerpoint/2012/main" userId="S::McgheeM1@aetna.com::c47f2ede-2933-4602-9527-15d45ac6bdaf" providerId="AD"/>
      </p:ext>
    </p:extLst>
  </p:cmAuthor>
  <p:cmAuthor id="2" name="Ahmed, Nehya" initials="AN" lastIdx="1" clrIdx="1">
    <p:extLst>
      <p:ext uri="{19B8F6BF-5375-455C-9EA6-DF929625EA0E}">
        <p15:presenceInfo xmlns:p15="http://schemas.microsoft.com/office/powerpoint/2012/main" userId="S::AhmedN2@aetna.com::672c4172-ee72-441e-9eb1-1c22f62a9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>
      <p:cViewPr varScale="1">
        <p:scale>
          <a:sx n="62" d="100"/>
          <a:sy n="62" d="100"/>
        </p:scale>
        <p:origin x="8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4114800"/>
            <a:ext cx="12192001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127" y="6292904"/>
            <a:ext cx="1235212" cy="23277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1120"/>
            <a:ext cx="12192000" cy="1108317"/>
          </a:xfrm>
          <a:solidFill>
            <a:schemeClr val="bg2"/>
          </a:solidFill>
        </p:spPr>
        <p:txBody>
          <a:bodyPr anchor="ctr"/>
          <a:lstStyle>
            <a:lvl1pPr algn="ctr">
              <a:defRPr sz="7202" b="1">
                <a:solidFill>
                  <a:schemeClr val="bg2">
                    <a:lumMod val="20000"/>
                    <a:lumOff val="80000"/>
                  </a:schemeClr>
                </a:solidFill>
                <a:latin typeface="Open Sans Bold"/>
                <a:cs typeface="Open Sans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702548" y="4678990"/>
            <a:ext cx="6796120" cy="1084784"/>
          </a:xfrm>
        </p:spPr>
        <p:txBody>
          <a:bodyPr anchor="b"/>
          <a:lstStyle>
            <a:lvl1pPr algn="ctr">
              <a:lnSpc>
                <a:spcPct val="80000"/>
              </a:lnSpc>
              <a:defRPr sz="4400" b="1" i="0" cap="none" baseline="0">
                <a:solidFill>
                  <a:srgbClr val="FFFFFF"/>
                </a:solidFill>
                <a:latin typeface="Domaine Display Bold" panose="020A0803080505060203" pitchFamily="18" charset="0"/>
                <a:ea typeface="Domaine Display Bold" panose="020A0803080505060203" pitchFamily="18" charset="0"/>
                <a:cs typeface="Domaine Display Bold" panose="020A0803080505060203" pitchFamily="18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03035" y="5821809"/>
            <a:ext cx="5195145" cy="3353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cap="none" spc="0" baseline="0">
                <a:solidFill>
                  <a:srgbClr val="FFFFFF"/>
                </a:solidFill>
                <a:latin typeface="+mn-lt"/>
                <a:cs typeface="Open Sans Light"/>
              </a:defRPr>
            </a:lvl1pPr>
            <a:lvl2pPr marL="342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2533" y="6466694"/>
            <a:ext cx="2362815" cy="138499"/>
          </a:xfrm>
        </p:spPr>
        <p:txBody>
          <a:bodyPr anchor="b"/>
          <a:lstStyle>
            <a:lvl1pPr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 Name</a:t>
            </a:r>
            <a:endParaRPr lang="tr-TR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392341" y="6466694"/>
            <a:ext cx="2362815" cy="138499"/>
          </a:xfrm>
        </p:spPr>
        <p:txBody>
          <a:bodyPr anchor="b"/>
          <a:lstStyle>
            <a:lvl1pPr algn="r">
              <a:defRPr sz="90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86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1 column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152400"/>
            <a:ext cx="11190232" cy="941796"/>
          </a:xfrm>
        </p:spPr>
        <p:txBody>
          <a:bodyPr/>
          <a:lstStyle>
            <a:lvl1pPr>
              <a:lnSpc>
                <a:spcPct val="850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Headline text should always match the color theme to the particular deck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4397" y="3310953"/>
            <a:ext cx="10514965" cy="1354217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4pPr marL="457200" indent="-222250">
              <a:buFont typeface="Calibri" pitchFamily="34" charset="0"/>
              <a:buChar char="─"/>
              <a:defRPr/>
            </a:lvl4pPr>
          </a:lstStyle>
          <a:p>
            <a:r>
              <a:rPr lang="en-US" dirty="0"/>
              <a:t>All second level text should be black 25 point Calibri. </a:t>
            </a:r>
          </a:p>
          <a:p>
            <a:pPr lvl="1"/>
            <a:r>
              <a:rPr lang="en-US" dirty="0"/>
              <a:t>All text from the subhead down should be black with</a:t>
            </a:r>
            <a:br>
              <a:rPr lang="en-US" dirty="0"/>
            </a:br>
            <a:r>
              <a:rPr lang="en-US" dirty="0"/>
              <a:t> the exception of table heads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033760" y="6381750"/>
            <a:ext cx="711200" cy="1615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50A51A-D8F8-4115-9BCF-3D754AB880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90479" y="6350000"/>
            <a:ext cx="932815" cy="182880"/>
          </a:xfrm>
          <a:custGeom>
            <a:avLst/>
            <a:gdLst/>
            <a:ahLst/>
            <a:cxnLst/>
            <a:rect l="l" t="t" r="r" b="b"/>
            <a:pathLst>
              <a:path w="932815" h="182879">
                <a:moveTo>
                  <a:pt x="862943" y="63500"/>
                </a:moveTo>
                <a:lnTo>
                  <a:pt x="797052" y="63500"/>
                </a:lnTo>
                <a:lnTo>
                  <a:pt x="809206" y="65008"/>
                </a:lnTo>
                <a:lnTo>
                  <a:pt x="816752" y="69850"/>
                </a:lnTo>
                <a:lnTo>
                  <a:pt x="820608" y="78501"/>
                </a:lnTo>
                <a:lnTo>
                  <a:pt x="821690" y="91440"/>
                </a:lnTo>
                <a:lnTo>
                  <a:pt x="821690" y="93980"/>
                </a:lnTo>
                <a:lnTo>
                  <a:pt x="815594" y="93980"/>
                </a:lnTo>
                <a:lnTo>
                  <a:pt x="783633" y="96797"/>
                </a:lnTo>
                <a:lnTo>
                  <a:pt x="761365" y="105092"/>
                </a:lnTo>
                <a:lnTo>
                  <a:pt x="748335" y="118625"/>
                </a:lnTo>
                <a:lnTo>
                  <a:pt x="744093" y="137160"/>
                </a:lnTo>
                <a:lnTo>
                  <a:pt x="747029" y="156626"/>
                </a:lnTo>
                <a:lnTo>
                  <a:pt x="756443" y="170973"/>
                </a:lnTo>
                <a:lnTo>
                  <a:pt x="773239" y="179843"/>
                </a:lnTo>
                <a:lnTo>
                  <a:pt x="798322" y="182880"/>
                </a:lnTo>
                <a:lnTo>
                  <a:pt x="814113" y="182483"/>
                </a:lnTo>
                <a:lnTo>
                  <a:pt x="847506" y="180736"/>
                </a:lnTo>
                <a:lnTo>
                  <a:pt x="866013" y="180340"/>
                </a:lnTo>
                <a:lnTo>
                  <a:pt x="865352" y="170953"/>
                </a:lnTo>
                <a:lnTo>
                  <a:pt x="865012" y="160496"/>
                </a:lnTo>
                <a:lnTo>
                  <a:pt x="864947" y="154940"/>
                </a:lnTo>
                <a:lnTo>
                  <a:pt x="808228" y="154940"/>
                </a:lnTo>
                <a:lnTo>
                  <a:pt x="798685" y="153947"/>
                </a:lnTo>
                <a:lnTo>
                  <a:pt x="792178" y="150812"/>
                </a:lnTo>
                <a:lnTo>
                  <a:pt x="788457" y="145295"/>
                </a:lnTo>
                <a:lnTo>
                  <a:pt x="787273" y="137160"/>
                </a:lnTo>
                <a:lnTo>
                  <a:pt x="788929" y="129361"/>
                </a:lnTo>
                <a:lnTo>
                  <a:pt x="794051" y="123348"/>
                </a:lnTo>
                <a:lnTo>
                  <a:pt x="802864" y="119479"/>
                </a:lnTo>
                <a:lnTo>
                  <a:pt x="815594" y="118110"/>
                </a:lnTo>
                <a:lnTo>
                  <a:pt x="865405" y="118110"/>
                </a:lnTo>
                <a:lnTo>
                  <a:pt x="865834" y="103088"/>
                </a:lnTo>
                <a:lnTo>
                  <a:pt x="866013" y="87630"/>
                </a:lnTo>
                <a:lnTo>
                  <a:pt x="862943" y="63500"/>
                </a:lnTo>
                <a:close/>
              </a:path>
              <a:path w="932815" h="182879">
                <a:moveTo>
                  <a:pt x="865405" y="118110"/>
                </a:moveTo>
                <a:lnTo>
                  <a:pt x="821690" y="118110"/>
                </a:lnTo>
                <a:lnTo>
                  <a:pt x="821484" y="129361"/>
                </a:lnTo>
                <a:lnTo>
                  <a:pt x="821265" y="137160"/>
                </a:lnTo>
                <a:lnTo>
                  <a:pt x="821207" y="146149"/>
                </a:lnTo>
                <a:lnTo>
                  <a:pt x="821690" y="153670"/>
                </a:lnTo>
                <a:lnTo>
                  <a:pt x="818007" y="154940"/>
                </a:lnTo>
                <a:lnTo>
                  <a:pt x="864947" y="154940"/>
                </a:lnTo>
                <a:lnTo>
                  <a:pt x="864913" y="137160"/>
                </a:lnTo>
                <a:lnTo>
                  <a:pt x="865046" y="129361"/>
                </a:lnTo>
                <a:lnTo>
                  <a:pt x="865405" y="118110"/>
                </a:lnTo>
                <a:close/>
              </a:path>
              <a:path w="932815" h="182879">
                <a:moveTo>
                  <a:pt x="806958" y="34289"/>
                </a:moveTo>
                <a:lnTo>
                  <a:pt x="791791" y="34766"/>
                </a:lnTo>
                <a:lnTo>
                  <a:pt x="778017" y="36194"/>
                </a:lnTo>
                <a:lnTo>
                  <a:pt x="766077" y="38576"/>
                </a:lnTo>
                <a:lnTo>
                  <a:pt x="756412" y="41910"/>
                </a:lnTo>
                <a:lnTo>
                  <a:pt x="758952" y="73660"/>
                </a:lnTo>
                <a:lnTo>
                  <a:pt x="766958" y="69929"/>
                </a:lnTo>
                <a:lnTo>
                  <a:pt x="776144" y="66675"/>
                </a:lnTo>
                <a:lnTo>
                  <a:pt x="786258" y="64373"/>
                </a:lnTo>
                <a:lnTo>
                  <a:pt x="797052" y="63500"/>
                </a:lnTo>
                <a:lnTo>
                  <a:pt x="862943" y="63500"/>
                </a:lnTo>
                <a:lnTo>
                  <a:pt x="862839" y="62686"/>
                </a:lnTo>
                <a:lnTo>
                  <a:pt x="852630" y="46196"/>
                </a:lnTo>
                <a:lnTo>
                  <a:pt x="834348" y="37087"/>
                </a:lnTo>
                <a:lnTo>
                  <a:pt x="806958" y="34289"/>
                </a:lnTo>
                <a:close/>
              </a:path>
              <a:path w="932815" h="182879">
                <a:moveTo>
                  <a:pt x="338963" y="93980"/>
                </a:moveTo>
                <a:lnTo>
                  <a:pt x="277368" y="93980"/>
                </a:lnTo>
                <a:lnTo>
                  <a:pt x="246141" y="96797"/>
                </a:lnTo>
                <a:lnTo>
                  <a:pt x="224250" y="105092"/>
                </a:lnTo>
                <a:lnTo>
                  <a:pt x="211359" y="118625"/>
                </a:lnTo>
                <a:lnTo>
                  <a:pt x="207137" y="137160"/>
                </a:lnTo>
                <a:lnTo>
                  <a:pt x="209875" y="156626"/>
                </a:lnTo>
                <a:lnTo>
                  <a:pt x="218852" y="170973"/>
                </a:lnTo>
                <a:lnTo>
                  <a:pt x="235211" y="179843"/>
                </a:lnTo>
                <a:lnTo>
                  <a:pt x="260096" y="182880"/>
                </a:lnTo>
                <a:lnTo>
                  <a:pt x="275907" y="182483"/>
                </a:lnTo>
                <a:lnTo>
                  <a:pt x="309816" y="180736"/>
                </a:lnTo>
                <a:lnTo>
                  <a:pt x="329057" y="180340"/>
                </a:lnTo>
                <a:lnTo>
                  <a:pt x="327661" y="170953"/>
                </a:lnTo>
                <a:lnTo>
                  <a:pt x="326945" y="160496"/>
                </a:lnTo>
                <a:lnTo>
                  <a:pt x="326808" y="154940"/>
                </a:lnTo>
                <a:lnTo>
                  <a:pt x="271272" y="154940"/>
                </a:lnTo>
                <a:lnTo>
                  <a:pt x="261729" y="153947"/>
                </a:lnTo>
                <a:lnTo>
                  <a:pt x="255222" y="150812"/>
                </a:lnTo>
                <a:lnTo>
                  <a:pt x="251501" y="145295"/>
                </a:lnTo>
                <a:lnTo>
                  <a:pt x="250317" y="137160"/>
                </a:lnTo>
                <a:lnTo>
                  <a:pt x="251775" y="129361"/>
                </a:lnTo>
                <a:lnTo>
                  <a:pt x="256460" y="123348"/>
                </a:lnTo>
                <a:lnTo>
                  <a:pt x="264836" y="119479"/>
                </a:lnTo>
                <a:lnTo>
                  <a:pt x="277368" y="118110"/>
                </a:lnTo>
                <a:lnTo>
                  <a:pt x="443463" y="118110"/>
                </a:lnTo>
                <a:lnTo>
                  <a:pt x="444724" y="117990"/>
                </a:lnTo>
                <a:lnTo>
                  <a:pt x="464708" y="109855"/>
                </a:lnTo>
                <a:lnTo>
                  <a:pt x="476177" y="96520"/>
                </a:lnTo>
                <a:lnTo>
                  <a:pt x="401828" y="96520"/>
                </a:lnTo>
                <a:lnTo>
                  <a:pt x="398145" y="95250"/>
                </a:lnTo>
                <a:lnTo>
                  <a:pt x="346329" y="95250"/>
                </a:lnTo>
                <a:lnTo>
                  <a:pt x="338963" y="93980"/>
                </a:lnTo>
                <a:close/>
              </a:path>
              <a:path w="932815" h="182879">
                <a:moveTo>
                  <a:pt x="399288" y="119380"/>
                </a:moveTo>
                <a:lnTo>
                  <a:pt x="352552" y="119380"/>
                </a:lnTo>
                <a:lnTo>
                  <a:pt x="359102" y="149125"/>
                </a:lnTo>
                <a:lnTo>
                  <a:pt x="373618" y="168751"/>
                </a:lnTo>
                <a:lnTo>
                  <a:pt x="396682" y="179566"/>
                </a:lnTo>
                <a:lnTo>
                  <a:pt x="428879" y="182880"/>
                </a:lnTo>
                <a:lnTo>
                  <a:pt x="441896" y="182403"/>
                </a:lnTo>
                <a:lnTo>
                  <a:pt x="454437" y="180975"/>
                </a:lnTo>
                <a:lnTo>
                  <a:pt x="465597" y="178593"/>
                </a:lnTo>
                <a:lnTo>
                  <a:pt x="474472" y="175260"/>
                </a:lnTo>
                <a:lnTo>
                  <a:pt x="473608" y="153670"/>
                </a:lnTo>
                <a:lnTo>
                  <a:pt x="436245" y="153670"/>
                </a:lnTo>
                <a:lnTo>
                  <a:pt x="420076" y="151368"/>
                </a:lnTo>
                <a:lnTo>
                  <a:pt x="408527" y="144780"/>
                </a:lnTo>
                <a:lnTo>
                  <a:pt x="401597" y="134381"/>
                </a:lnTo>
                <a:lnTo>
                  <a:pt x="399288" y="120650"/>
                </a:lnTo>
                <a:lnTo>
                  <a:pt x="399288" y="119380"/>
                </a:lnTo>
                <a:close/>
              </a:path>
              <a:path w="932815" h="182879">
                <a:moveTo>
                  <a:pt x="443463" y="118110"/>
                </a:moveTo>
                <a:lnTo>
                  <a:pt x="283591" y="118110"/>
                </a:lnTo>
                <a:lnTo>
                  <a:pt x="283591" y="153670"/>
                </a:lnTo>
                <a:lnTo>
                  <a:pt x="281051" y="154940"/>
                </a:lnTo>
                <a:lnTo>
                  <a:pt x="326808" y="154940"/>
                </a:lnTo>
                <a:lnTo>
                  <a:pt x="326681" y="149800"/>
                </a:lnTo>
                <a:lnTo>
                  <a:pt x="326644" y="127000"/>
                </a:lnTo>
                <a:lnTo>
                  <a:pt x="327914" y="119380"/>
                </a:lnTo>
                <a:lnTo>
                  <a:pt x="430011" y="119380"/>
                </a:lnTo>
                <a:lnTo>
                  <a:pt x="443463" y="118110"/>
                </a:lnTo>
                <a:close/>
              </a:path>
              <a:path w="932815" h="182879">
                <a:moveTo>
                  <a:pt x="473202" y="143510"/>
                </a:moveTo>
                <a:lnTo>
                  <a:pt x="465159" y="147776"/>
                </a:lnTo>
                <a:lnTo>
                  <a:pt x="456104" y="150971"/>
                </a:lnTo>
                <a:lnTo>
                  <a:pt x="446359" y="152975"/>
                </a:lnTo>
                <a:lnTo>
                  <a:pt x="436245" y="153670"/>
                </a:lnTo>
                <a:lnTo>
                  <a:pt x="473608" y="153670"/>
                </a:lnTo>
                <a:lnTo>
                  <a:pt x="473202" y="143510"/>
                </a:lnTo>
                <a:close/>
              </a:path>
              <a:path w="932815" h="182879">
                <a:moveTo>
                  <a:pt x="430011" y="119380"/>
                </a:moveTo>
                <a:lnTo>
                  <a:pt x="399288" y="119380"/>
                </a:lnTo>
                <a:lnTo>
                  <a:pt x="402971" y="120650"/>
                </a:lnTo>
                <a:lnTo>
                  <a:pt x="416560" y="120650"/>
                </a:lnTo>
                <a:lnTo>
                  <a:pt x="430011" y="119380"/>
                </a:lnTo>
                <a:close/>
              </a:path>
              <a:path w="932815" h="182879">
                <a:moveTo>
                  <a:pt x="477642" y="60960"/>
                </a:moveTo>
                <a:lnTo>
                  <a:pt x="432562" y="60960"/>
                </a:lnTo>
                <a:lnTo>
                  <a:pt x="438785" y="66040"/>
                </a:lnTo>
                <a:lnTo>
                  <a:pt x="438785" y="76200"/>
                </a:lnTo>
                <a:lnTo>
                  <a:pt x="437145" y="85268"/>
                </a:lnTo>
                <a:lnTo>
                  <a:pt x="432149" y="91598"/>
                </a:lnTo>
                <a:lnTo>
                  <a:pt x="423675" y="95309"/>
                </a:lnTo>
                <a:lnTo>
                  <a:pt x="411607" y="96520"/>
                </a:lnTo>
                <a:lnTo>
                  <a:pt x="476177" y="96520"/>
                </a:lnTo>
                <a:lnTo>
                  <a:pt x="476621" y="96004"/>
                </a:lnTo>
                <a:lnTo>
                  <a:pt x="480568" y="76200"/>
                </a:lnTo>
                <a:lnTo>
                  <a:pt x="477642" y="60960"/>
                </a:lnTo>
                <a:close/>
              </a:path>
              <a:path w="932815" h="182879">
                <a:moveTo>
                  <a:pt x="423926" y="34289"/>
                </a:moveTo>
                <a:lnTo>
                  <a:pt x="393217" y="38278"/>
                </a:lnTo>
                <a:lnTo>
                  <a:pt x="372094" y="50006"/>
                </a:lnTo>
                <a:lnTo>
                  <a:pt x="359042" y="69115"/>
                </a:lnTo>
                <a:lnTo>
                  <a:pt x="352552" y="95250"/>
                </a:lnTo>
                <a:lnTo>
                  <a:pt x="398145" y="95250"/>
                </a:lnTo>
                <a:lnTo>
                  <a:pt x="399385" y="81319"/>
                </a:lnTo>
                <a:lnTo>
                  <a:pt x="403494" y="70485"/>
                </a:lnTo>
                <a:lnTo>
                  <a:pt x="411057" y="63460"/>
                </a:lnTo>
                <a:lnTo>
                  <a:pt x="422656" y="60960"/>
                </a:lnTo>
                <a:lnTo>
                  <a:pt x="477642" y="60960"/>
                </a:lnTo>
                <a:lnTo>
                  <a:pt x="477254" y="58935"/>
                </a:lnTo>
                <a:lnTo>
                  <a:pt x="467010" y="45719"/>
                </a:lnTo>
                <a:lnTo>
                  <a:pt x="449385" y="37266"/>
                </a:lnTo>
                <a:lnTo>
                  <a:pt x="423926" y="34289"/>
                </a:lnTo>
                <a:close/>
              </a:path>
              <a:path w="932815" h="182879">
                <a:moveTo>
                  <a:pt x="324861" y="63500"/>
                </a:moveTo>
                <a:lnTo>
                  <a:pt x="258953" y="63500"/>
                </a:lnTo>
                <a:lnTo>
                  <a:pt x="271285" y="65008"/>
                </a:lnTo>
                <a:lnTo>
                  <a:pt x="279225" y="69850"/>
                </a:lnTo>
                <a:lnTo>
                  <a:pt x="283473" y="78501"/>
                </a:lnTo>
                <a:lnTo>
                  <a:pt x="284734" y="91440"/>
                </a:lnTo>
                <a:lnTo>
                  <a:pt x="284734" y="93980"/>
                </a:lnTo>
                <a:lnTo>
                  <a:pt x="327914" y="93980"/>
                </a:lnTo>
                <a:lnTo>
                  <a:pt x="327914" y="87630"/>
                </a:lnTo>
                <a:lnTo>
                  <a:pt x="324861" y="63500"/>
                </a:lnTo>
                <a:close/>
              </a:path>
              <a:path w="932815" h="182879">
                <a:moveTo>
                  <a:pt x="270002" y="34289"/>
                </a:moveTo>
                <a:lnTo>
                  <a:pt x="254835" y="34766"/>
                </a:lnTo>
                <a:lnTo>
                  <a:pt x="241061" y="36194"/>
                </a:lnTo>
                <a:lnTo>
                  <a:pt x="229121" y="38576"/>
                </a:lnTo>
                <a:lnTo>
                  <a:pt x="219456" y="41910"/>
                </a:lnTo>
                <a:lnTo>
                  <a:pt x="220726" y="73660"/>
                </a:lnTo>
                <a:lnTo>
                  <a:pt x="228967" y="69929"/>
                </a:lnTo>
                <a:lnTo>
                  <a:pt x="238458" y="66675"/>
                </a:lnTo>
                <a:lnTo>
                  <a:pt x="248640" y="64373"/>
                </a:lnTo>
                <a:lnTo>
                  <a:pt x="258953" y="63500"/>
                </a:lnTo>
                <a:lnTo>
                  <a:pt x="324861" y="63500"/>
                </a:lnTo>
                <a:lnTo>
                  <a:pt x="324758" y="62686"/>
                </a:lnTo>
                <a:lnTo>
                  <a:pt x="314674" y="46196"/>
                </a:lnTo>
                <a:lnTo>
                  <a:pt x="296731" y="37087"/>
                </a:lnTo>
                <a:lnTo>
                  <a:pt x="270002" y="34289"/>
                </a:lnTo>
                <a:close/>
              </a:path>
              <a:path w="932815" h="182879">
                <a:moveTo>
                  <a:pt x="669036" y="34289"/>
                </a:moveTo>
                <a:lnTo>
                  <a:pt x="651670" y="34885"/>
                </a:lnTo>
                <a:lnTo>
                  <a:pt x="618797" y="37504"/>
                </a:lnTo>
                <a:lnTo>
                  <a:pt x="600075" y="38100"/>
                </a:lnTo>
                <a:lnTo>
                  <a:pt x="600809" y="58042"/>
                </a:lnTo>
                <a:lnTo>
                  <a:pt x="601186" y="78581"/>
                </a:lnTo>
                <a:lnTo>
                  <a:pt x="601317" y="132119"/>
                </a:lnTo>
                <a:lnTo>
                  <a:pt x="601186" y="150177"/>
                </a:lnTo>
                <a:lnTo>
                  <a:pt x="600809" y="167878"/>
                </a:lnTo>
                <a:lnTo>
                  <a:pt x="600075" y="180340"/>
                </a:lnTo>
                <a:lnTo>
                  <a:pt x="646811" y="180340"/>
                </a:lnTo>
                <a:lnTo>
                  <a:pt x="645935" y="167878"/>
                </a:lnTo>
                <a:lnTo>
                  <a:pt x="645175" y="151130"/>
                </a:lnTo>
                <a:lnTo>
                  <a:pt x="644614" y="132119"/>
                </a:lnTo>
                <a:lnTo>
                  <a:pt x="644398" y="114300"/>
                </a:lnTo>
                <a:lnTo>
                  <a:pt x="644496" y="97928"/>
                </a:lnTo>
                <a:lnTo>
                  <a:pt x="655447" y="63500"/>
                </a:lnTo>
                <a:lnTo>
                  <a:pt x="724056" y="63500"/>
                </a:lnTo>
                <a:lnTo>
                  <a:pt x="723953" y="62686"/>
                </a:lnTo>
                <a:lnTo>
                  <a:pt x="714136" y="46513"/>
                </a:lnTo>
                <a:lnTo>
                  <a:pt x="696247" y="37246"/>
                </a:lnTo>
                <a:lnTo>
                  <a:pt x="669036" y="34289"/>
                </a:lnTo>
                <a:close/>
              </a:path>
              <a:path w="932815" h="182879">
                <a:moveTo>
                  <a:pt x="724056" y="63500"/>
                </a:moveTo>
                <a:lnTo>
                  <a:pt x="661670" y="63500"/>
                </a:lnTo>
                <a:lnTo>
                  <a:pt x="671873" y="65027"/>
                </a:lnTo>
                <a:lnTo>
                  <a:pt x="678719" y="70008"/>
                </a:lnTo>
                <a:lnTo>
                  <a:pt x="682565" y="79037"/>
                </a:lnTo>
                <a:lnTo>
                  <a:pt x="683768" y="92710"/>
                </a:lnTo>
                <a:lnTo>
                  <a:pt x="683768" y="114300"/>
                </a:lnTo>
                <a:lnTo>
                  <a:pt x="683567" y="132119"/>
                </a:lnTo>
                <a:lnTo>
                  <a:pt x="682798" y="168235"/>
                </a:lnTo>
                <a:lnTo>
                  <a:pt x="682625" y="180340"/>
                </a:lnTo>
                <a:lnTo>
                  <a:pt x="728091" y="180340"/>
                </a:lnTo>
                <a:lnTo>
                  <a:pt x="727904" y="167878"/>
                </a:lnTo>
                <a:lnTo>
                  <a:pt x="727499" y="150177"/>
                </a:lnTo>
                <a:lnTo>
                  <a:pt x="727115" y="131048"/>
                </a:lnTo>
                <a:lnTo>
                  <a:pt x="726948" y="114300"/>
                </a:lnTo>
                <a:lnTo>
                  <a:pt x="726948" y="86360"/>
                </a:lnTo>
                <a:lnTo>
                  <a:pt x="724056" y="63500"/>
                </a:lnTo>
                <a:close/>
              </a:path>
              <a:path w="932815" h="182879">
                <a:moveTo>
                  <a:pt x="549529" y="68580"/>
                </a:moveTo>
                <a:lnTo>
                  <a:pt x="507746" y="68580"/>
                </a:lnTo>
                <a:lnTo>
                  <a:pt x="507011" y="82153"/>
                </a:lnTo>
                <a:lnTo>
                  <a:pt x="506634" y="99060"/>
                </a:lnTo>
                <a:lnTo>
                  <a:pt x="506557" y="137735"/>
                </a:lnTo>
                <a:lnTo>
                  <a:pt x="509456" y="158234"/>
                </a:lnTo>
                <a:lnTo>
                  <a:pt x="518318" y="172402"/>
                </a:lnTo>
                <a:lnTo>
                  <a:pt x="532943" y="180379"/>
                </a:lnTo>
                <a:lnTo>
                  <a:pt x="553212" y="182880"/>
                </a:lnTo>
                <a:lnTo>
                  <a:pt x="563586" y="182483"/>
                </a:lnTo>
                <a:lnTo>
                  <a:pt x="572198" y="181610"/>
                </a:lnTo>
                <a:lnTo>
                  <a:pt x="578715" y="180736"/>
                </a:lnTo>
                <a:lnTo>
                  <a:pt x="582803" y="180340"/>
                </a:lnTo>
                <a:lnTo>
                  <a:pt x="580583" y="151130"/>
                </a:lnTo>
                <a:lnTo>
                  <a:pt x="568071" y="151130"/>
                </a:lnTo>
                <a:lnTo>
                  <a:pt x="559440" y="149998"/>
                </a:lnTo>
                <a:lnTo>
                  <a:pt x="553704" y="145891"/>
                </a:lnTo>
                <a:lnTo>
                  <a:pt x="550515" y="137735"/>
                </a:lnTo>
                <a:lnTo>
                  <a:pt x="549529" y="124460"/>
                </a:lnTo>
                <a:lnTo>
                  <a:pt x="549529" y="68580"/>
                </a:lnTo>
                <a:close/>
              </a:path>
              <a:path w="932815" h="182879">
                <a:moveTo>
                  <a:pt x="580390" y="148590"/>
                </a:moveTo>
                <a:lnTo>
                  <a:pt x="577850" y="149860"/>
                </a:lnTo>
                <a:lnTo>
                  <a:pt x="572897" y="151130"/>
                </a:lnTo>
                <a:lnTo>
                  <a:pt x="580583" y="151130"/>
                </a:lnTo>
                <a:lnTo>
                  <a:pt x="580390" y="148590"/>
                </a:lnTo>
                <a:close/>
              </a:path>
              <a:path w="932815" h="182879">
                <a:moveTo>
                  <a:pt x="552069" y="0"/>
                </a:moveTo>
                <a:lnTo>
                  <a:pt x="526161" y="0"/>
                </a:lnTo>
                <a:lnTo>
                  <a:pt x="522513" y="17660"/>
                </a:lnTo>
                <a:lnTo>
                  <a:pt x="516318" y="30797"/>
                </a:lnTo>
                <a:lnTo>
                  <a:pt x="506408" y="39647"/>
                </a:lnTo>
                <a:lnTo>
                  <a:pt x="491617" y="44450"/>
                </a:lnTo>
                <a:lnTo>
                  <a:pt x="491617" y="68580"/>
                </a:lnTo>
                <a:lnTo>
                  <a:pt x="577850" y="68580"/>
                </a:lnTo>
                <a:lnTo>
                  <a:pt x="577850" y="38100"/>
                </a:lnTo>
                <a:lnTo>
                  <a:pt x="550799" y="38100"/>
                </a:lnTo>
                <a:lnTo>
                  <a:pt x="550818" y="29467"/>
                </a:lnTo>
                <a:lnTo>
                  <a:pt x="550957" y="19526"/>
                </a:lnTo>
                <a:lnTo>
                  <a:pt x="551334" y="9346"/>
                </a:lnTo>
                <a:lnTo>
                  <a:pt x="552069" y="0"/>
                </a:lnTo>
                <a:close/>
              </a:path>
              <a:path w="932815" h="182879">
                <a:moveTo>
                  <a:pt x="59436" y="20319"/>
                </a:moveTo>
                <a:lnTo>
                  <a:pt x="48387" y="20319"/>
                </a:lnTo>
                <a:lnTo>
                  <a:pt x="42164" y="22860"/>
                </a:lnTo>
                <a:lnTo>
                  <a:pt x="6477" y="59690"/>
                </a:lnTo>
                <a:lnTo>
                  <a:pt x="1619" y="67171"/>
                </a:lnTo>
                <a:lnTo>
                  <a:pt x="0" y="75723"/>
                </a:lnTo>
                <a:lnTo>
                  <a:pt x="1619" y="84514"/>
                </a:lnTo>
                <a:lnTo>
                  <a:pt x="6477" y="92710"/>
                </a:lnTo>
                <a:lnTo>
                  <a:pt x="95123" y="182880"/>
                </a:lnTo>
                <a:lnTo>
                  <a:pt x="183769" y="92710"/>
                </a:lnTo>
                <a:lnTo>
                  <a:pt x="188626" y="84514"/>
                </a:lnTo>
                <a:lnTo>
                  <a:pt x="190246" y="75723"/>
                </a:lnTo>
                <a:lnTo>
                  <a:pt x="188626" y="67171"/>
                </a:lnTo>
                <a:lnTo>
                  <a:pt x="183769" y="59690"/>
                </a:lnTo>
                <a:lnTo>
                  <a:pt x="178648" y="54610"/>
                </a:lnTo>
                <a:lnTo>
                  <a:pt x="95123" y="54610"/>
                </a:lnTo>
                <a:lnTo>
                  <a:pt x="69215" y="27939"/>
                </a:lnTo>
                <a:lnTo>
                  <a:pt x="64389" y="22860"/>
                </a:lnTo>
                <a:lnTo>
                  <a:pt x="59436" y="20319"/>
                </a:lnTo>
                <a:close/>
              </a:path>
              <a:path w="932815" h="182879">
                <a:moveTo>
                  <a:pt x="141986" y="20319"/>
                </a:moveTo>
                <a:lnTo>
                  <a:pt x="130810" y="20319"/>
                </a:lnTo>
                <a:lnTo>
                  <a:pt x="124714" y="22860"/>
                </a:lnTo>
                <a:lnTo>
                  <a:pt x="121031" y="27939"/>
                </a:lnTo>
                <a:lnTo>
                  <a:pt x="95123" y="54610"/>
                </a:lnTo>
                <a:lnTo>
                  <a:pt x="178648" y="54610"/>
                </a:lnTo>
                <a:lnTo>
                  <a:pt x="151765" y="27939"/>
                </a:lnTo>
                <a:lnTo>
                  <a:pt x="148082" y="22860"/>
                </a:lnTo>
                <a:lnTo>
                  <a:pt x="141986" y="20319"/>
                </a:lnTo>
                <a:close/>
              </a:path>
              <a:path w="932815" h="182879">
                <a:moveTo>
                  <a:pt x="888238" y="39369"/>
                </a:moveTo>
                <a:lnTo>
                  <a:pt x="882015" y="39369"/>
                </a:lnTo>
                <a:lnTo>
                  <a:pt x="882015" y="64769"/>
                </a:lnTo>
                <a:lnTo>
                  <a:pt x="888238" y="64769"/>
                </a:lnTo>
                <a:lnTo>
                  <a:pt x="888238" y="39369"/>
                </a:lnTo>
                <a:close/>
              </a:path>
              <a:path w="932815" h="182879">
                <a:moveTo>
                  <a:pt x="896874" y="34289"/>
                </a:moveTo>
                <a:lnTo>
                  <a:pt x="873506" y="34289"/>
                </a:lnTo>
                <a:lnTo>
                  <a:pt x="873506" y="39369"/>
                </a:lnTo>
                <a:lnTo>
                  <a:pt x="896874" y="39369"/>
                </a:lnTo>
                <a:lnTo>
                  <a:pt x="896874" y="34289"/>
                </a:lnTo>
                <a:close/>
              </a:path>
              <a:path w="932815" h="182879">
                <a:moveTo>
                  <a:pt x="910336" y="34289"/>
                </a:moveTo>
                <a:lnTo>
                  <a:pt x="902970" y="34289"/>
                </a:lnTo>
                <a:lnTo>
                  <a:pt x="902970" y="64769"/>
                </a:lnTo>
                <a:lnTo>
                  <a:pt x="907923" y="64769"/>
                </a:lnTo>
                <a:lnTo>
                  <a:pt x="907923" y="39369"/>
                </a:lnTo>
                <a:lnTo>
                  <a:pt x="911860" y="39369"/>
                </a:lnTo>
                <a:lnTo>
                  <a:pt x="910336" y="34289"/>
                </a:lnTo>
                <a:close/>
              </a:path>
              <a:path w="932815" h="182879">
                <a:moveTo>
                  <a:pt x="911860" y="39369"/>
                </a:moveTo>
                <a:lnTo>
                  <a:pt x="907923" y="39369"/>
                </a:lnTo>
                <a:lnTo>
                  <a:pt x="909193" y="46990"/>
                </a:lnTo>
                <a:lnTo>
                  <a:pt x="911606" y="52069"/>
                </a:lnTo>
                <a:lnTo>
                  <a:pt x="915289" y="64769"/>
                </a:lnTo>
                <a:lnTo>
                  <a:pt x="920242" y="64769"/>
                </a:lnTo>
                <a:lnTo>
                  <a:pt x="922083" y="58419"/>
                </a:lnTo>
                <a:lnTo>
                  <a:pt x="917829" y="58419"/>
                </a:lnTo>
                <a:lnTo>
                  <a:pt x="915289" y="50800"/>
                </a:lnTo>
                <a:lnTo>
                  <a:pt x="911860" y="39369"/>
                </a:lnTo>
                <a:close/>
              </a:path>
              <a:path w="932815" h="182879">
                <a:moveTo>
                  <a:pt x="932561" y="39369"/>
                </a:moveTo>
                <a:lnTo>
                  <a:pt x="927608" y="39369"/>
                </a:lnTo>
                <a:lnTo>
                  <a:pt x="927608" y="64769"/>
                </a:lnTo>
                <a:lnTo>
                  <a:pt x="932561" y="64769"/>
                </a:lnTo>
                <a:lnTo>
                  <a:pt x="932561" y="39369"/>
                </a:lnTo>
                <a:close/>
              </a:path>
              <a:path w="932815" h="182879">
                <a:moveTo>
                  <a:pt x="932561" y="34289"/>
                </a:moveTo>
                <a:lnTo>
                  <a:pt x="923925" y="34289"/>
                </a:lnTo>
                <a:lnTo>
                  <a:pt x="920242" y="46990"/>
                </a:lnTo>
                <a:lnTo>
                  <a:pt x="918972" y="50800"/>
                </a:lnTo>
                <a:lnTo>
                  <a:pt x="917829" y="58419"/>
                </a:lnTo>
                <a:lnTo>
                  <a:pt x="922083" y="58419"/>
                </a:lnTo>
                <a:lnTo>
                  <a:pt x="923925" y="52069"/>
                </a:lnTo>
                <a:lnTo>
                  <a:pt x="925195" y="46990"/>
                </a:lnTo>
                <a:lnTo>
                  <a:pt x="927608" y="39369"/>
                </a:lnTo>
                <a:lnTo>
                  <a:pt x="932561" y="39369"/>
                </a:lnTo>
                <a:lnTo>
                  <a:pt x="932561" y="3428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1301" y="3080181"/>
            <a:ext cx="2549397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F2F9F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397" y="3310953"/>
            <a:ext cx="105149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0382" y="6404451"/>
            <a:ext cx="231775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3E3E3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tnabetterhealth.com/michiga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icor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MIAppealsandGrievances@Aetna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ility.com/" TargetMode="External"/><Relationship Id="rId2" Type="http://schemas.openxmlformats.org/officeDocument/2006/relationships/hyperlink" Target="mailto:MIAppealsandGrievances@AETNA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mailto:MIAppealsandGrievances@AETNA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edicai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vaility.com/" TargetMode="External"/><Relationship Id="rId4" Type="http://schemas.openxmlformats.org/officeDocument/2006/relationships/hyperlink" Target="https://www.aetnabetterhealth.com/michigan/providers/port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etnabetterhealth.com/michig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etnabetterhealth.com/michig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ctrTitle"/>
          </p:nvPr>
        </p:nvSpPr>
        <p:spPr>
          <a:xfrm>
            <a:off x="0" y="3539950"/>
            <a:ext cx="12192000" cy="3250890"/>
          </a:xfrm>
          <a:solidFill>
            <a:srgbClr val="7030A0"/>
          </a:solidFill>
        </p:spPr>
        <p:txBody>
          <a:bodyPr anchor="ctr"/>
          <a:lstStyle/>
          <a:p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Aetna Better Health of Michigan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Lakeland </a:t>
            </a:r>
            <a:r>
              <a:rPr lang="en-US" sz="2400"/>
              <a:t>Care Network Payor </a:t>
            </a:r>
            <a:r>
              <a:rPr lang="en-US" sz="2400" dirty="0"/>
              <a:t>Conference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October 19, 2022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Aetna Medicaid</a:t>
            </a:r>
            <a:endParaRPr lang="tr-TR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8" b="14328"/>
          <a:stretch>
            <a:fillRect/>
          </a:stretch>
        </p:blipFill>
        <p:spPr>
          <a:xfrm>
            <a:off x="0" y="-76199"/>
            <a:ext cx="12192000" cy="3505200"/>
          </a:xfrm>
        </p:spPr>
      </p:pic>
    </p:spTree>
    <p:extLst>
      <p:ext uri="{BB962C8B-B14F-4D97-AF65-F5344CB8AC3E}">
        <p14:creationId xmlns:p14="http://schemas.microsoft.com/office/powerpoint/2010/main" val="7802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04" y="324053"/>
            <a:ext cx="711517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5" dirty="0">
                <a:solidFill>
                  <a:srgbClr val="000000"/>
                </a:solidFill>
              </a:rPr>
              <a:t>Claim</a:t>
            </a:r>
            <a:r>
              <a:rPr sz="2650" spc="-3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Resubmissions</a:t>
            </a:r>
            <a:r>
              <a:rPr sz="2650" spc="-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and</a:t>
            </a:r>
            <a:r>
              <a:rPr sz="2650" spc="-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Reconsiderations</a:t>
            </a:r>
            <a:endParaRPr sz="26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260" y="1233157"/>
            <a:ext cx="11314430" cy="399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CVS Health Sans"/>
                <a:cs typeface="CVS Health Sans"/>
              </a:rPr>
              <a:t>Resubmitted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must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submitted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40" dirty="0">
                <a:latin typeface="CVS Health Sans"/>
                <a:cs typeface="CVS Health Sans"/>
              </a:rPr>
              <a:t>New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submitted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electronically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15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Label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all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corrected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claims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“Corrected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Claim”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1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5" dirty="0">
                <a:latin typeface="CVS Health Sans"/>
                <a:cs typeface="CVS Health Sans"/>
              </a:rPr>
              <a:t>Submit</a:t>
            </a:r>
            <a:r>
              <a:rPr sz="1600" spc="2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lines,</a:t>
            </a:r>
            <a:r>
              <a:rPr sz="1600" spc="2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just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line</a:t>
            </a:r>
            <a:r>
              <a:rPr sz="1600" spc="17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being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corrected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CVS Health Sans"/>
              <a:cs typeface="CVS Health Sans"/>
            </a:endParaRPr>
          </a:p>
          <a:p>
            <a:pPr marL="296545">
              <a:lnSpc>
                <a:spcPct val="100000"/>
              </a:lnSpc>
            </a:pPr>
            <a:r>
              <a:rPr sz="1600" spc="-25" dirty="0">
                <a:latin typeface="CVS Health Sans"/>
                <a:cs typeface="CVS Health Sans"/>
              </a:rPr>
              <a:t>Send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paper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reconsideration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attached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documentation</a:t>
            </a:r>
            <a:r>
              <a:rPr sz="1600" spc="2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to: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 dirty="0">
              <a:latin typeface="CVS Health Sans"/>
              <a:cs typeface="CVS Health Sans"/>
            </a:endParaRPr>
          </a:p>
          <a:p>
            <a:pPr marL="1168400">
              <a:lnSpc>
                <a:spcPct val="100000"/>
              </a:lnSpc>
            </a:pPr>
            <a:r>
              <a:rPr sz="1600" b="1" spc="-25" dirty="0">
                <a:latin typeface="CVS Health Sans"/>
                <a:cs typeface="CVS Health Sans"/>
              </a:rPr>
              <a:t>Aetna</a:t>
            </a:r>
            <a:r>
              <a:rPr sz="1600" b="1" spc="8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Better</a:t>
            </a:r>
            <a:r>
              <a:rPr sz="1600" b="1" spc="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Health of</a:t>
            </a:r>
            <a:r>
              <a:rPr sz="1600" b="1" spc="3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Michigan</a:t>
            </a:r>
            <a:endParaRPr sz="1600" dirty="0">
              <a:latin typeface="CVS Health Sans"/>
              <a:cs typeface="CVS Health Sans"/>
            </a:endParaRPr>
          </a:p>
          <a:p>
            <a:pPr marL="1168400">
              <a:lnSpc>
                <a:spcPct val="100000"/>
              </a:lnSpc>
              <a:spcBef>
                <a:spcPts val="605"/>
              </a:spcBef>
            </a:pPr>
            <a:r>
              <a:rPr sz="1600" b="1" spc="-270" dirty="0">
                <a:latin typeface="CVS Health Sans"/>
                <a:cs typeface="CVS Health Sans"/>
              </a:rPr>
              <a:t>P</a:t>
            </a:r>
            <a:r>
              <a:rPr sz="1600" b="1" dirty="0">
                <a:latin typeface="CVS Health Sans"/>
                <a:cs typeface="CVS Health Sans"/>
              </a:rPr>
              <a:t>.O.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Box</a:t>
            </a:r>
            <a:r>
              <a:rPr sz="1600" b="1" spc="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982963</a:t>
            </a:r>
            <a:endParaRPr sz="1600" dirty="0">
              <a:latin typeface="CVS Health Sans"/>
              <a:cs typeface="CVS Health Sans"/>
            </a:endParaRPr>
          </a:p>
          <a:p>
            <a:pPr marL="1168400">
              <a:lnSpc>
                <a:spcPct val="100000"/>
              </a:lnSpc>
              <a:spcBef>
                <a:spcPts val="605"/>
              </a:spcBef>
            </a:pPr>
            <a:r>
              <a:rPr sz="1600" b="1" dirty="0">
                <a:latin typeface="CVS Health Sans"/>
                <a:cs typeface="CVS Health Sans"/>
              </a:rPr>
              <a:t>EL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Paso,</a:t>
            </a:r>
            <a:r>
              <a:rPr sz="1600" b="1" spc="6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TX</a:t>
            </a:r>
            <a:r>
              <a:rPr sz="1600" b="1" spc="-7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79998-</a:t>
            </a:r>
            <a:r>
              <a:rPr sz="1600" b="1" spc="-10" dirty="0">
                <a:latin typeface="CVS Health Sans"/>
                <a:cs typeface="CVS Health Sans"/>
              </a:rPr>
              <a:t>296</a:t>
            </a:r>
            <a:r>
              <a:rPr sz="1600" b="1" dirty="0">
                <a:latin typeface="CVS Health Sans"/>
                <a:cs typeface="CVS Health Sans"/>
              </a:rPr>
              <a:t>3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Please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download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use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Participating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Dispute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website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b="1" spc="-15" dirty="0">
                <a:latin typeface="CVS Health Sans"/>
                <a:cs typeface="CVS Health Sans"/>
                <a:hlinkClick r:id="rId2"/>
              </a:rPr>
              <a:t>AetnaBetterHealth.com/Michigan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827" y="713219"/>
            <a:ext cx="7087234" cy="5554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90"/>
              </a:spcBef>
              <a:buChar char="•"/>
              <a:tabLst>
                <a:tab pos="297180" algn="l"/>
                <a:tab pos="297815" algn="l"/>
              </a:tabLst>
            </a:pPr>
            <a:r>
              <a:rPr sz="1450" spc="-10" dirty="0">
                <a:latin typeface="CVS Health Sans" panose="020B0504020202020204" pitchFamily="34" charset="0"/>
                <a:cs typeface="Arial"/>
              </a:rPr>
              <a:t>Na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e,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date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birth,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and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identification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nu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ber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e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ber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380"/>
              </a:spcBef>
              <a:buChar char="•"/>
              <a:tabLst>
                <a:tab pos="297180" algn="l"/>
                <a:tab pos="297815" algn="l"/>
              </a:tabLst>
            </a:pPr>
            <a:r>
              <a:rPr sz="1450" spc="-10" dirty="0">
                <a:latin typeface="CVS Health Sans" panose="020B0504020202020204" pitchFamily="34" charset="0"/>
                <a:cs typeface="Arial"/>
              </a:rPr>
              <a:t>PCP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or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treating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practitioner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297180" marR="260350" indent="-285115">
              <a:lnSpc>
                <a:spcPct val="100000"/>
              </a:lnSpc>
              <a:spcBef>
                <a:spcPts val="1385"/>
              </a:spcBef>
              <a:buChar char="•"/>
              <a:tabLst>
                <a:tab pos="297180" algn="l"/>
                <a:tab pos="297815" algn="l"/>
              </a:tabLst>
            </a:pPr>
            <a:r>
              <a:rPr sz="1450" spc="-25" dirty="0">
                <a:latin typeface="CVS Health Sans" panose="020B0504020202020204" pitchFamily="34" charset="0"/>
                <a:cs typeface="Arial"/>
              </a:rPr>
              <a:t>Name,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address,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phone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and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fax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20" dirty="0">
                <a:latin typeface="CVS Health Sans" panose="020B0504020202020204" pitchFamily="34" charset="0"/>
                <a:cs typeface="Arial"/>
              </a:rPr>
              <a:t>number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and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signature,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if</a:t>
            </a:r>
            <a:r>
              <a:rPr sz="1450" spc="-8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applicable,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 referring </a:t>
            </a:r>
            <a:r>
              <a:rPr sz="1450" spc="-3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practitioner</a:t>
            </a:r>
            <a:r>
              <a:rPr sz="1450" spc="-17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or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provider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55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Na</a:t>
            </a:r>
            <a:r>
              <a:rPr sz="1450" spc="-10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e,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address,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phone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and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fax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nu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ber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 the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consulting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practitioner</a:t>
            </a:r>
            <a:r>
              <a:rPr sz="1450" spc="-25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or provider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Current,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applicable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codes,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which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ay include: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988694" lvl="1" indent="-285750">
              <a:lnSpc>
                <a:spcPct val="100000"/>
              </a:lnSpc>
              <a:spcBef>
                <a:spcPts val="185"/>
              </a:spcBef>
              <a:buChar char="•"/>
              <a:tabLst>
                <a:tab pos="988694" algn="l"/>
                <a:tab pos="989330" algn="l"/>
              </a:tabLst>
            </a:pPr>
            <a:r>
              <a:rPr sz="1450" spc="5" dirty="0">
                <a:latin typeface="CVS Health Sans" panose="020B0504020202020204" pitchFamily="34" charset="0"/>
                <a:cs typeface="Arial"/>
              </a:rPr>
              <a:t>(CPT)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988694" lvl="1" indent="-285750">
              <a:lnSpc>
                <a:spcPct val="100000"/>
              </a:lnSpc>
              <a:spcBef>
                <a:spcPts val="185"/>
              </a:spcBef>
              <a:buChar char="•"/>
              <a:tabLst>
                <a:tab pos="988694" algn="l"/>
                <a:tab pos="989330" algn="l"/>
              </a:tabLst>
            </a:pPr>
            <a:r>
              <a:rPr sz="1450" spc="-15" dirty="0">
                <a:latin typeface="CVS Health Sans" panose="020B0504020202020204" pitchFamily="34" charset="0"/>
                <a:cs typeface="Arial"/>
              </a:rPr>
              <a:t>(ICD-10)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988694" lvl="1" indent="-285750">
              <a:lnSpc>
                <a:spcPct val="100000"/>
              </a:lnSpc>
              <a:spcBef>
                <a:spcPts val="260"/>
              </a:spcBef>
              <a:buChar char="•"/>
              <a:tabLst>
                <a:tab pos="988694" algn="l"/>
                <a:tab pos="989330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(HCPCS)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codes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988694" lvl="1" indent="-285750">
              <a:lnSpc>
                <a:spcPct val="100000"/>
              </a:lnSpc>
              <a:spcBef>
                <a:spcPts val="185"/>
              </a:spcBef>
              <a:buChar char="•"/>
              <a:tabLst>
                <a:tab pos="988694" algn="l"/>
                <a:tab pos="989330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(NDC)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385"/>
              </a:spcBef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Proble</a:t>
            </a:r>
            <a:r>
              <a:rPr sz="1450" spc="-10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/diagnosis,</a:t>
            </a:r>
            <a:r>
              <a:rPr sz="1450" spc="-25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including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I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CD-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1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0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spcBef>
                <a:spcPts val="1385"/>
              </a:spcBef>
              <a:buChar char="•"/>
              <a:tabLst>
                <a:tab pos="297180" algn="l"/>
                <a:tab pos="297815" algn="l"/>
              </a:tabLst>
            </a:pPr>
            <a:r>
              <a:rPr sz="1450" spc="-10" dirty="0">
                <a:latin typeface="CVS Health Sans" panose="020B0504020202020204" pitchFamily="34" charset="0"/>
                <a:cs typeface="Arial"/>
              </a:rPr>
              <a:t>Reason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for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referral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250" dirty="0">
              <a:latin typeface="CVS Health Sans" panose="020B0504020202020204" pitchFamily="34" charset="0"/>
              <a:cs typeface="Arial"/>
            </a:endParaRPr>
          </a:p>
          <a:p>
            <a:pPr marL="297180" marR="50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 panose="020B0504020202020204" pitchFamily="34" charset="0"/>
                <a:cs typeface="Arial"/>
              </a:rPr>
              <a:t>Presentation</a:t>
            </a:r>
            <a:r>
              <a:rPr sz="1450" spc="-16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supporting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objective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clinical</a:t>
            </a:r>
            <a:r>
              <a:rPr sz="1450" spc="-16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5" dirty="0">
                <a:latin typeface="CVS Health Sans" panose="020B0504020202020204" pitchFamily="34" charset="0"/>
                <a:cs typeface="Arial"/>
              </a:rPr>
              <a:t>information,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such</a:t>
            </a:r>
            <a:r>
              <a:rPr sz="1450" spc="-15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as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clinical</a:t>
            </a:r>
            <a:r>
              <a:rPr sz="1450" spc="-7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notes,</a:t>
            </a:r>
            <a:r>
              <a:rPr sz="1450" spc="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clinical </a:t>
            </a:r>
            <a:r>
              <a:rPr sz="1450" spc="-3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notes,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co</a:t>
            </a:r>
            <a:r>
              <a:rPr sz="1450" spc="-10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orbidities,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co</a:t>
            </a:r>
            <a:r>
              <a:rPr sz="1450" spc="-10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plications,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progress</a:t>
            </a:r>
            <a:r>
              <a:rPr sz="1450" spc="-25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of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treat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ent,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psychosocia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l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situation,  ho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e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environ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ent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,</a:t>
            </a:r>
            <a:r>
              <a:rPr sz="145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laborator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y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an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d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i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agin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g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studies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,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and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treat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ent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dates,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as  applicable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for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request.</a:t>
            </a:r>
            <a:endParaRPr sz="1450" dirty="0">
              <a:latin typeface="CVS Health Sans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500" dirty="0">
              <a:latin typeface="CVS Health Sans" panose="020B0504020202020204" pitchFamily="34" charset="0"/>
              <a:cs typeface="Arial"/>
            </a:endParaRPr>
          </a:p>
          <a:p>
            <a:pPr marL="297180" indent="-285115">
              <a:lnSpc>
                <a:spcPct val="100000"/>
              </a:lnSpc>
              <a:buChar char="•"/>
              <a:tabLst>
                <a:tab pos="297180" algn="l"/>
                <a:tab pos="297815" algn="l"/>
              </a:tabLst>
            </a:pPr>
            <a:r>
              <a:rPr sz="1450" spc="-95" dirty="0">
                <a:latin typeface="CVS Health Sans" panose="020B0504020202020204" pitchFamily="34" charset="0"/>
                <a:cs typeface="Arial"/>
              </a:rPr>
              <a:t>A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ll clinical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infor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ation</a:t>
            </a:r>
            <a:r>
              <a:rPr sz="1450" spc="-170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90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ust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be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10" dirty="0">
                <a:latin typeface="CVS Health Sans" panose="020B0504020202020204" pitchFamily="34" charset="0"/>
                <a:cs typeface="Arial"/>
              </a:rPr>
              <a:t>sub</a:t>
            </a:r>
            <a:r>
              <a:rPr sz="1450" spc="-95" dirty="0">
                <a:latin typeface="CVS Health Sans" panose="020B0504020202020204" pitchFamily="34" charset="0"/>
                <a:cs typeface="Arial"/>
              </a:rPr>
              <a:t>m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itted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with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the</a:t>
            </a:r>
            <a:r>
              <a:rPr sz="1450" spc="-8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original</a:t>
            </a:r>
            <a:r>
              <a:rPr sz="1450" spc="-165" dirty="0">
                <a:latin typeface="CVS Health Sans" panose="020B0504020202020204" pitchFamily="34" charset="0"/>
                <a:cs typeface="Arial"/>
              </a:rPr>
              <a:t> </a:t>
            </a:r>
            <a:r>
              <a:rPr sz="1450" spc="-5" dirty="0">
                <a:latin typeface="CVS Health Sans" panose="020B0504020202020204" pitchFamily="34" charset="0"/>
                <a:cs typeface="Arial"/>
              </a:rPr>
              <a:t>request.</a:t>
            </a:r>
            <a:endParaRPr sz="1450" dirty="0">
              <a:latin typeface="CVS Health Sans" panose="020B0504020202020204" pitchFamily="34" charset="0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5440" y="1168400"/>
            <a:ext cx="4023359" cy="4521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1830" y="108851"/>
            <a:ext cx="11365370" cy="4199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2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Information</a:t>
            </a:r>
            <a:r>
              <a:rPr sz="2650" spc="-10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2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Required</a:t>
            </a:r>
            <a:r>
              <a:rPr sz="2650" spc="-1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for</a:t>
            </a:r>
            <a:r>
              <a:rPr sz="2650" spc="-85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3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Prior</a:t>
            </a:r>
            <a:r>
              <a:rPr sz="2650" spc="-85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2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Authorization</a:t>
            </a:r>
            <a:r>
              <a:rPr sz="2650" spc="-19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Review</a:t>
            </a:r>
            <a:r>
              <a:rPr sz="2650" spc="-75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5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&amp;</a:t>
            </a:r>
            <a:r>
              <a:rPr sz="2650" spc="-85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Medical</a:t>
            </a:r>
            <a:r>
              <a:rPr sz="2650" spc="-1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 </a:t>
            </a:r>
            <a:r>
              <a:rPr sz="2650" spc="-10" dirty="0">
                <a:solidFill>
                  <a:srgbClr val="0D0D0D"/>
                </a:solidFill>
                <a:latin typeface="CVS Health Sans" panose="020B0504020202020204" pitchFamily="34" charset="0"/>
                <a:cs typeface="Arial"/>
              </a:rPr>
              <a:t>Review</a:t>
            </a:r>
            <a:endParaRPr sz="2650" dirty="0">
              <a:latin typeface="CVS Health Sans" panose="020B0504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0382" y="6404451"/>
            <a:ext cx="220345" cy="2070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54"/>
              </a:spcBef>
            </a:pPr>
            <a:fld id="{81D60167-4931-47E6-BA6A-407CBD079E47}" type="slidenum"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11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7725" y="6455445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094" y="350469"/>
            <a:ext cx="502158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5" dirty="0">
                <a:solidFill>
                  <a:srgbClr val="0D0D0D"/>
                </a:solidFill>
              </a:rPr>
              <a:t>Requesting</a:t>
            </a:r>
            <a:r>
              <a:rPr sz="2650" spc="-114" dirty="0">
                <a:solidFill>
                  <a:srgbClr val="0D0D0D"/>
                </a:solidFill>
              </a:rPr>
              <a:t> </a:t>
            </a:r>
            <a:r>
              <a:rPr sz="2650" spc="-95" dirty="0">
                <a:solidFill>
                  <a:srgbClr val="0D0D0D"/>
                </a:solidFill>
              </a:rPr>
              <a:t>P</a:t>
            </a:r>
            <a:r>
              <a:rPr sz="2650" spc="-5" dirty="0">
                <a:solidFill>
                  <a:srgbClr val="0D0D0D"/>
                </a:solidFill>
              </a:rPr>
              <a:t>rior</a:t>
            </a:r>
            <a:r>
              <a:rPr sz="2650" spc="-60" dirty="0">
                <a:solidFill>
                  <a:srgbClr val="0D0D0D"/>
                </a:solidFill>
              </a:rPr>
              <a:t> </a:t>
            </a:r>
            <a:r>
              <a:rPr sz="2650" spc="-5" dirty="0">
                <a:solidFill>
                  <a:srgbClr val="0D0D0D"/>
                </a:solidFill>
              </a:rPr>
              <a:t>Authorization</a:t>
            </a:r>
            <a:endParaRPr sz="2650"/>
          </a:p>
        </p:txBody>
      </p:sp>
      <p:sp>
        <p:nvSpPr>
          <p:cNvPr id="4" name="object 4"/>
          <p:cNvSpPr txBox="1"/>
          <p:nvPr/>
        </p:nvSpPr>
        <p:spPr>
          <a:xfrm>
            <a:off x="520382" y="6404451"/>
            <a:ext cx="220345" cy="2070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54"/>
              </a:spcBef>
            </a:pPr>
            <a:fld id="{81D60167-4931-47E6-BA6A-407CBD079E47}" type="slidenum"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12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725" y="6455445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402" y="1043317"/>
            <a:ext cx="11442065" cy="477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1510665">
              <a:lnSpc>
                <a:spcPct val="150200"/>
              </a:lnSpc>
              <a:spcBef>
                <a:spcPts val="100"/>
              </a:spcBef>
            </a:pP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20" dirty="0">
                <a:latin typeface="CVS Health Sans"/>
                <a:cs typeface="CVS Health Sans"/>
              </a:rPr>
              <a:t> Health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Michigan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requires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select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services,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please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refer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55" dirty="0">
                <a:latin typeface="CVS Health Sans"/>
                <a:cs typeface="CVS Health Sans"/>
              </a:rPr>
              <a:t>PA</a:t>
            </a:r>
            <a:r>
              <a:rPr sz="1600" spc="-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tool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</a:t>
            </a:r>
            <a:r>
              <a:rPr sz="1600" spc="-95" dirty="0">
                <a:latin typeface="CVS Health Sans"/>
                <a:cs typeface="CVS Health Sans"/>
              </a:rPr>
              <a:t>un</a:t>
            </a:r>
            <a:r>
              <a:rPr sz="1600" dirty="0">
                <a:latin typeface="CVS Health Sans"/>
                <a:cs typeface="CVS Health Sans"/>
              </a:rPr>
              <a:t>d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-9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AetnaBetterHealth.com/Michigan </a:t>
            </a:r>
            <a:r>
              <a:rPr sz="1600" b="1" spc="30" dirty="0">
                <a:latin typeface="CVS Health Sans"/>
                <a:cs typeface="CVS Health Sans"/>
              </a:rPr>
              <a:t> </a:t>
            </a:r>
            <a:r>
              <a:rPr sz="1600" spc="-90" dirty="0">
                <a:latin typeface="CVS Health Sans"/>
                <a:cs typeface="CVS Health Sans"/>
              </a:rPr>
              <a:t>un</a:t>
            </a:r>
            <a:r>
              <a:rPr sz="1600" dirty="0">
                <a:latin typeface="CVS Health Sans"/>
                <a:cs typeface="CVS Health Sans"/>
              </a:rPr>
              <a:t>der </a:t>
            </a:r>
            <a:r>
              <a:rPr sz="1600" spc="-1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90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90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ori</a:t>
            </a:r>
            <a:r>
              <a:rPr sz="1600" spc="-80" dirty="0">
                <a:latin typeface="CVS Health Sans"/>
                <a:cs typeface="CVS Health Sans"/>
              </a:rPr>
              <a:t>z</a:t>
            </a:r>
            <a:r>
              <a:rPr sz="1600" dirty="0">
                <a:latin typeface="CVS Health Sans"/>
                <a:cs typeface="CVS Health Sans"/>
              </a:rPr>
              <a:t>ation </a:t>
            </a:r>
            <a:r>
              <a:rPr sz="1600" spc="-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tab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CVS Health Sans"/>
              <a:cs typeface="CVS Health Sans"/>
            </a:endParaRPr>
          </a:p>
          <a:p>
            <a:pPr marL="33655">
              <a:lnSpc>
                <a:spcPct val="100000"/>
              </a:lnSpc>
            </a:pP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Submit</a:t>
            </a:r>
            <a:r>
              <a:rPr sz="1600" b="1" spc="120" dirty="0">
                <a:solidFill>
                  <a:srgbClr val="6F2F9F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Prior</a:t>
            </a:r>
            <a:r>
              <a:rPr sz="1600" b="1" spc="40" dirty="0">
                <a:solidFill>
                  <a:srgbClr val="6F2F9F"/>
                </a:solidFill>
                <a:latin typeface="CVS Health Sans"/>
                <a:cs typeface="CVS Health Sans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CVS Health Sans"/>
                <a:cs typeface="CVS Health Sans"/>
              </a:rPr>
              <a:t>Authorization</a:t>
            </a:r>
            <a:r>
              <a:rPr sz="1600" b="1" spc="235" dirty="0">
                <a:solidFill>
                  <a:srgbClr val="6F2F9F"/>
                </a:solidFill>
                <a:latin typeface="CVS Health Sans"/>
                <a:cs typeface="CVS Health Sans"/>
              </a:rPr>
              <a:t> </a:t>
            </a:r>
            <a:r>
              <a:rPr sz="1600" b="1" spc="-60" dirty="0">
                <a:solidFill>
                  <a:srgbClr val="6F2F9F"/>
                </a:solidFill>
                <a:latin typeface="CVS Health Sans"/>
                <a:cs typeface="CVS Health Sans"/>
              </a:rPr>
              <a:t>(PA)</a:t>
            </a:r>
            <a:endParaRPr sz="1600" dirty="0">
              <a:latin typeface="CVS Health Sans"/>
              <a:cs typeface="CVS Health Sans"/>
            </a:endParaRPr>
          </a:p>
          <a:p>
            <a:pPr marL="296545" indent="-284480">
              <a:lnSpc>
                <a:spcPct val="100000"/>
              </a:lnSpc>
              <a:spcBef>
                <a:spcPts val="894"/>
              </a:spcBef>
              <a:buClr>
                <a:srgbClr val="000000"/>
              </a:buClr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16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All</a:t>
            </a:r>
            <a:r>
              <a:rPr sz="1600" b="1" spc="6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forms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must</a:t>
            </a:r>
            <a:r>
              <a:rPr sz="1600" b="1" spc="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be</a:t>
            </a:r>
            <a:r>
              <a:rPr sz="1600" b="1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faxed</a:t>
            </a:r>
            <a:r>
              <a:rPr sz="1600" b="1" spc="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to</a:t>
            </a:r>
            <a:r>
              <a:rPr sz="1600" b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spc="-5" dirty="0">
                <a:latin typeface="CVS Health Sans"/>
                <a:cs typeface="CVS Health Sans"/>
              </a:rPr>
              <a:t>1-866-603-5535</a:t>
            </a:r>
            <a:r>
              <a:rPr sz="1600" b="1" spc="20" dirty="0"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(Medicaid)</a:t>
            </a:r>
            <a:r>
              <a:rPr sz="1600" b="1" spc="150" dirty="0">
                <a:solidFill>
                  <a:srgbClr val="6F2F9F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600" b="1" spc="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1-844-241-2495</a:t>
            </a:r>
            <a:r>
              <a:rPr sz="1600" b="1" spc="30" dirty="0"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(Duals/MMP</a:t>
            </a:r>
            <a:r>
              <a:rPr sz="1600" b="1" spc="-70" dirty="0">
                <a:solidFill>
                  <a:srgbClr val="6F2F9F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Plan).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950" dirty="0">
              <a:latin typeface="CVS Health Sans"/>
              <a:cs typeface="CVS Health Sans"/>
            </a:endParaRPr>
          </a:p>
          <a:p>
            <a:pPr marL="296545" indent="-284480">
              <a:lnSpc>
                <a:spcPct val="100000"/>
              </a:lnSpc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1600" spc="-55" dirty="0">
                <a:latin typeface="CVS Health Sans"/>
                <a:cs typeface="CVS Health Sans"/>
              </a:rPr>
              <a:t>PA</a:t>
            </a:r>
            <a:r>
              <a:rPr sz="1600" spc="-7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submitted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via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website.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-7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navigation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guide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4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available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our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website.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200" dirty="0">
              <a:latin typeface="CVS Health Sans"/>
              <a:cs typeface="CVS Health Sans"/>
            </a:endParaRPr>
          </a:p>
          <a:p>
            <a:pPr marL="296545" marR="449580" indent="-284480">
              <a:lnSpc>
                <a:spcPct val="150300"/>
              </a:lnSpc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1600" spc="-55" dirty="0">
                <a:latin typeface="CVS Health Sans"/>
                <a:cs typeface="CVS Health Sans"/>
              </a:rPr>
              <a:t>PA</a:t>
            </a:r>
            <a:r>
              <a:rPr sz="1600" spc="-7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must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include</a:t>
            </a:r>
            <a:r>
              <a:rPr sz="1600" spc="27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completed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form;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supporting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documentation,</a:t>
            </a:r>
            <a:r>
              <a:rPr sz="1600" spc="32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outlined</a:t>
            </a:r>
            <a:r>
              <a:rPr sz="1600" spc="2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-130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Information </a:t>
            </a:r>
            <a:r>
              <a:rPr sz="1600" i="1" spc="-360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Required</a:t>
            </a:r>
            <a:r>
              <a:rPr sz="1600" i="1" spc="25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for</a:t>
            </a:r>
            <a:r>
              <a:rPr sz="1600" i="1" spc="-20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a</a:t>
            </a:r>
            <a:r>
              <a:rPr sz="1600" i="1" spc="-55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Prior</a:t>
            </a:r>
            <a:r>
              <a:rPr sz="1600" i="1" spc="-100" dirty="0">
                <a:latin typeface="CVS Health Sans"/>
                <a:cs typeface="CVS Health Sans"/>
              </a:rPr>
              <a:t> </a:t>
            </a:r>
            <a:r>
              <a:rPr sz="1600" i="1" dirty="0">
                <a:latin typeface="CVS Health Sans"/>
                <a:cs typeface="CVS Health Sans"/>
              </a:rPr>
              <a:t>Authorization</a:t>
            </a:r>
            <a:r>
              <a:rPr sz="1600" i="1" spc="105" dirty="0">
                <a:latin typeface="CVS Health Sans"/>
                <a:cs typeface="CVS Health Sans"/>
              </a:rPr>
              <a:t> </a:t>
            </a:r>
            <a:r>
              <a:rPr sz="1600" i="1" spc="-15" dirty="0">
                <a:latin typeface="CVS Health Sans"/>
                <a:cs typeface="CVS Health Sans"/>
              </a:rPr>
              <a:t>Review</a:t>
            </a:r>
            <a:r>
              <a:rPr sz="1600" spc="-15" dirty="0">
                <a:latin typeface="CVS Health Sans"/>
                <a:cs typeface="CVS Health Sans"/>
              </a:rPr>
              <a:t>, </a:t>
            </a:r>
            <a:r>
              <a:rPr sz="1600" spc="-30" dirty="0">
                <a:latin typeface="CVS Health Sans"/>
                <a:cs typeface="CVS Health Sans"/>
              </a:rPr>
              <a:t>including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signed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prescription.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200" dirty="0">
              <a:latin typeface="CVS Health Sans"/>
              <a:cs typeface="CVS Health Sans"/>
            </a:endParaRPr>
          </a:p>
          <a:p>
            <a:pPr marL="296545" marR="657225" indent="-284480">
              <a:lnSpc>
                <a:spcPct val="150300"/>
              </a:lnSpc>
              <a:spcBef>
                <a:spcPts val="5"/>
              </a:spcBef>
              <a:buFont typeface="Arial"/>
              <a:buChar char="•"/>
              <a:tabLst>
                <a:tab pos="296545" algn="l"/>
                <a:tab pos="297180" algn="l"/>
              </a:tabLst>
            </a:pPr>
            <a:r>
              <a:rPr sz="1600" dirty="0">
                <a:latin typeface="CVS Health Sans"/>
                <a:cs typeface="CVS Health Sans"/>
              </a:rPr>
              <a:t>Medical </a:t>
            </a:r>
            <a:r>
              <a:rPr sz="1600" spc="-10" dirty="0">
                <a:latin typeface="CVS Health Sans"/>
                <a:cs typeface="CVS Health Sans"/>
              </a:rPr>
              <a:t>services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treatment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an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emergency</a:t>
            </a:r>
            <a:r>
              <a:rPr sz="1600" spc="19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condition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are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permitted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delivered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out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network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without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obtaining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authorization.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201155"/>
            <a:ext cx="199072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D0D0D"/>
                </a:solidFill>
              </a:rPr>
              <a:t>Timeframes</a:t>
            </a:r>
            <a:endParaRPr sz="2650" dirty="0"/>
          </a:p>
        </p:txBody>
      </p:sp>
      <p:sp>
        <p:nvSpPr>
          <p:cNvPr id="4" name="object 4"/>
          <p:cNvSpPr txBox="1"/>
          <p:nvPr/>
        </p:nvSpPr>
        <p:spPr>
          <a:xfrm>
            <a:off x="520382" y="6404451"/>
            <a:ext cx="220345" cy="2070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54"/>
              </a:spcBef>
            </a:pPr>
            <a:fld id="{81D60167-4931-47E6-BA6A-407CBD079E47}" type="slidenum"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13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725" y="6455445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519" y="820179"/>
            <a:ext cx="11075670" cy="5194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9920">
              <a:lnSpc>
                <a:spcPct val="150300"/>
              </a:lnSpc>
              <a:spcBef>
                <a:spcPts val="95"/>
              </a:spcBef>
            </a:pPr>
            <a:r>
              <a:rPr sz="1600" dirty="0">
                <a:latin typeface="CVS Health Sans"/>
                <a:cs typeface="CVS Health Sans"/>
              </a:rPr>
              <a:t>Aetna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Health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Michigan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clinical</a:t>
            </a:r>
            <a:r>
              <a:rPr sz="1600" spc="1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staff</a:t>
            </a:r>
            <a:r>
              <a:rPr sz="1600" spc="-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will </a:t>
            </a:r>
            <a:r>
              <a:rPr sz="1600" spc="-15" dirty="0">
                <a:latin typeface="CVS Health Sans"/>
                <a:cs typeface="CVS Health Sans"/>
              </a:rPr>
              <a:t>review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your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and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get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back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you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according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-10" dirty="0">
                <a:latin typeface="CVS Health Sans"/>
                <a:cs typeface="CVS Health Sans"/>
              </a:rPr>
              <a:t> following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timeframes: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dirty="0">
                <a:latin typeface="CVS Health Sans"/>
                <a:cs typeface="CVS Health Sans"/>
              </a:rPr>
              <a:t>Routine</a:t>
            </a:r>
            <a:r>
              <a:rPr sz="1600" b="1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–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14</a:t>
            </a:r>
            <a:r>
              <a:rPr sz="1600" b="1" spc="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calendar</a:t>
            </a:r>
            <a:r>
              <a:rPr sz="1600" b="1" spc="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days </a:t>
            </a:r>
            <a:r>
              <a:rPr sz="1600" spc="-25" dirty="0">
                <a:latin typeface="CVS Health Sans"/>
                <a:cs typeface="CVS Health Sans"/>
              </a:rPr>
              <a:t>upon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receipt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request.</a:t>
            </a:r>
            <a:endParaRPr sz="1600" dirty="0">
              <a:latin typeface="CVS Health Sans"/>
              <a:cs typeface="CVS Health Sans"/>
            </a:endParaRPr>
          </a:p>
          <a:p>
            <a:pPr marL="297180" marR="277495" indent="-285115">
              <a:lnSpc>
                <a:spcPct val="150300"/>
              </a:lnSpc>
              <a:spcBef>
                <a:spcPts val="17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dirty="0">
                <a:latin typeface="CVS Health Sans"/>
                <a:cs typeface="CVS Health Sans"/>
              </a:rPr>
              <a:t>Urgent</a:t>
            </a:r>
            <a:r>
              <a:rPr sz="1600" b="1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–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72</a:t>
            </a:r>
            <a:r>
              <a:rPr sz="1600" b="1" spc="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hours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upon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receipt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request.</a:t>
            </a:r>
            <a:r>
              <a:rPr sz="1600" spc="-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An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urgent</a:t>
            </a:r>
            <a:r>
              <a:rPr sz="1600" spc="24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appropriate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non-life-threatening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condition,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which,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if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treated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promptly,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will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result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worsened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more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complicated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patient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condition.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15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We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encourage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you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call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-20" dirty="0">
                <a:latin typeface="CVS Health Sans"/>
                <a:cs typeface="CVS Health Sans"/>
              </a:rPr>
              <a:t> Authorization</a:t>
            </a:r>
            <a:r>
              <a:rPr sz="1600" spc="26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department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b="1" spc="-5" dirty="0">
                <a:latin typeface="CVS Health Sans"/>
                <a:cs typeface="CVS Health Sans"/>
              </a:rPr>
              <a:t>1-866-874-2567</a:t>
            </a:r>
            <a:r>
              <a:rPr sz="1600" b="1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all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you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fax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all</a:t>
            </a:r>
          </a:p>
          <a:p>
            <a:pPr marL="297180">
              <a:lnSpc>
                <a:spcPct val="100000"/>
              </a:lnSpc>
              <a:spcBef>
                <a:spcPts val="965"/>
              </a:spcBef>
            </a:pPr>
            <a:r>
              <a:rPr sz="1600" spc="-15" dirty="0">
                <a:latin typeface="CVS Health Sans"/>
                <a:cs typeface="CVS Health Sans"/>
              </a:rPr>
              <a:t>requests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1-866-603-5535.</a:t>
            </a:r>
            <a:endParaRPr sz="1600" dirty="0">
              <a:latin typeface="CVS Health Sans"/>
              <a:cs typeface="CVS Health Sans"/>
            </a:endParaRPr>
          </a:p>
          <a:p>
            <a:pPr marL="297180" marR="5080" indent="-285115">
              <a:lnSpc>
                <a:spcPct val="150300"/>
              </a:lnSpc>
              <a:spcBef>
                <a:spcPts val="17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For </a:t>
            </a:r>
            <a:r>
              <a:rPr sz="1600" spc="-20" dirty="0">
                <a:latin typeface="CVS Health Sans"/>
                <a:cs typeface="CVS Health Sans"/>
              </a:rPr>
              <a:t>acute inpatient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medical </a:t>
            </a:r>
            <a:r>
              <a:rPr sz="1600" spc="-10" dirty="0">
                <a:latin typeface="CVS Health Sans"/>
                <a:cs typeface="CVS Health Sans"/>
              </a:rPr>
              <a:t>admissions,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spc="-15" dirty="0">
                <a:latin typeface="CVS Health Sans"/>
                <a:cs typeface="CVS Health Sans"/>
              </a:rPr>
              <a:t>initial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review </a:t>
            </a:r>
            <a:r>
              <a:rPr sz="1600" dirty="0">
                <a:latin typeface="CVS Health Sans"/>
                <a:cs typeface="CVS Health Sans"/>
              </a:rPr>
              <a:t>is to be completed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3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72 hours </a:t>
            </a:r>
            <a:r>
              <a:rPr sz="1600" dirty="0">
                <a:latin typeface="CVS Health Sans"/>
                <a:cs typeface="CVS Health Sans"/>
              </a:rPr>
              <a:t>of </a:t>
            </a:r>
            <a:r>
              <a:rPr sz="1600" spc="-20" dirty="0">
                <a:latin typeface="CVS Health Sans"/>
                <a:cs typeface="CVS Health Sans"/>
              </a:rPr>
              <a:t>Aetna </a:t>
            </a:r>
            <a:r>
              <a:rPr sz="1600" dirty="0">
                <a:latin typeface="CVS Health Sans"/>
                <a:cs typeface="CVS Health Sans"/>
              </a:rPr>
              <a:t>Better </a:t>
            </a:r>
            <a:r>
              <a:rPr sz="1600" spc="-20" dirty="0">
                <a:latin typeface="CVS Health Sans"/>
                <a:cs typeface="CVS Health Sans"/>
              </a:rPr>
              <a:t>Health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Michigan’s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receipt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notification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admission.</a:t>
            </a:r>
            <a:endParaRPr sz="1600" dirty="0">
              <a:latin typeface="CVS Health Sans"/>
              <a:cs typeface="CVS Health Sans"/>
            </a:endParaRPr>
          </a:p>
          <a:p>
            <a:pPr marL="297180" marR="289560" indent="-285115">
              <a:lnSpc>
                <a:spcPct val="150300"/>
              </a:lnSpc>
              <a:spcBef>
                <a:spcPts val="17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facility </a:t>
            </a:r>
            <a:r>
              <a:rPr sz="1600" spc="-20" dirty="0">
                <a:latin typeface="CVS Health Sans"/>
                <a:cs typeface="CVS Health Sans"/>
              </a:rPr>
              <a:t>providing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spc="-20" dirty="0">
                <a:latin typeface="CVS Health Sans"/>
                <a:cs typeface="CVS Health Sans"/>
              </a:rPr>
              <a:t>inpatient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 </a:t>
            </a:r>
            <a:r>
              <a:rPr sz="1600" spc="-35" dirty="0">
                <a:latin typeface="CVS Health Sans"/>
                <a:cs typeface="CVS Health Sans"/>
              </a:rPr>
              <a:t>should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notify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spc="-20" dirty="0">
                <a:latin typeface="CVS Health Sans"/>
                <a:cs typeface="CVS Health Sans"/>
              </a:rPr>
              <a:t>Aetna </a:t>
            </a:r>
            <a:r>
              <a:rPr sz="1600" dirty="0">
                <a:latin typeface="CVS Health Sans"/>
                <a:cs typeface="CVS Health Sans"/>
              </a:rPr>
              <a:t>Better </a:t>
            </a:r>
            <a:r>
              <a:rPr sz="1600" spc="-20" dirty="0">
                <a:latin typeface="CVS Health Sans"/>
                <a:cs typeface="CVS Health Sans"/>
              </a:rPr>
              <a:t>Health </a:t>
            </a:r>
            <a:r>
              <a:rPr sz="1600" dirty="0">
                <a:latin typeface="CVS Health Sans"/>
                <a:cs typeface="CVS Health Sans"/>
              </a:rPr>
              <a:t>Prior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department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twenty-four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(24)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hours</a:t>
            </a:r>
            <a:r>
              <a:rPr sz="1600" spc="1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10" dirty="0">
                <a:latin typeface="CVS Health Sans"/>
                <a:cs typeface="CVS Health Sans"/>
              </a:rPr>
              <a:t>member’s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placement</a:t>
            </a:r>
            <a:r>
              <a:rPr sz="1600" spc="229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inpatient</a:t>
            </a:r>
            <a:r>
              <a:rPr sz="1600" spc="22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level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04" y="228891"/>
            <a:ext cx="790130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Aetna</a:t>
            </a:r>
            <a:r>
              <a:rPr sz="2650" spc="-1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Authorization</a:t>
            </a:r>
            <a:r>
              <a:rPr sz="2650" spc="-110" dirty="0">
                <a:solidFill>
                  <a:srgbClr val="000000"/>
                </a:solidFill>
              </a:rPr>
              <a:t> </a:t>
            </a:r>
            <a:r>
              <a:rPr sz="2650" spc="-25" dirty="0">
                <a:solidFill>
                  <a:srgbClr val="000000"/>
                </a:solidFill>
              </a:rPr>
              <a:t>Tools</a:t>
            </a:r>
            <a:r>
              <a:rPr sz="2650" spc="-204" dirty="0">
                <a:solidFill>
                  <a:srgbClr val="000000"/>
                </a:solidFill>
              </a:rPr>
              <a:t> </a:t>
            </a:r>
            <a:r>
              <a:rPr sz="2650" spc="-85" dirty="0">
                <a:solidFill>
                  <a:srgbClr val="000000"/>
                </a:solidFill>
              </a:rPr>
              <a:t>(PROPAT</a:t>
            </a:r>
            <a:r>
              <a:rPr sz="2650" spc="-3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and</a:t>
            </a:r>
            <a:r>
              <a:rPr sz="2650" spc="-3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EviCore)</a:t>
            </a:r>
            <a:endParaRPr sz="2650" dirty="0"/>
          </a:p>
        </p:txBody>
      </p:sp>
      <p:sp>
        <p:nvSpPr>
          <p:cNvPr id="4" name="object 4"/>
          <p:cNvSpPr txBox="1"/>
          <p:nvPr/>
        </p:nvSpPr>
        <p:spPr>
          <a:xfrm>
            <a:off x="520382" y="6404451"/>
            <a:ext cx="220345" cy="20701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254"/>
              </a:spcBef>
            </a:pPr>
            <a:fld id="{81D60167-4931-47E6-BA6A-407CBD079E47}" type="slidenum"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14</a:t>
            </a:fld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7725" y="6455445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265" y="797064"/>
            <a:ext cx="11315700" cy="5000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6F2F9F"/>
                </a:solidFill>
                <a:latin typeface="CVS Health Sans"/>
                <a:cs typeface="CVS Health Sans"/>
              </a:rPr>
              <a:t>PROPAT</a:t>
            </a:r>
            <a:endParaRPr sz="1600" dirty="0">
              <a:latin typeface="CVS Health Sans"/>
              <a:cs typeface="CVS Health Sans"/>
            </a:endParaRPr>
          </a:p>
          <a:p>
            <a:pPr marL="12700" marR="768985">
              <a:lnSpc>
                <a:spcPct val="100000"/>
              </a:lnSpc>
              <a:spcBef>
                <a:spcPts val="1205"/>
              </a:spcBef>
            </a:pP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80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ailable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</a:t>
            </a:r>
            <a:r>
              <a:rPr sz="1600" spc="-80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iders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determi</a:t>
            </a:r>
            <a:r>
              <a:rPr sz="1600" spc="-90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if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110" dirty="0">
                <a:latin typeface="CVS Health Sans"/>
                <a:cs typeface="CVS Health Sans"/>
              </a:rPr>
              <a:t>P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1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req</a:t>
            </a:r>
            <a:r>
              <a:rPr sz="1600" spc="-90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ired;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allows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-90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try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 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90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p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six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</a:t>
            </a:r>
            <a:r>
              <a:rPr sz="1600" spc="-90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rre</a:t>
            </a:r>
            <a:r>
              <a:rPr sz="1600" spc="-90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Proced</a:t>
            </a:r>
            <a:r>
              <a:rPr sz="1600" spc="-90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ral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spc="-180" dirty="0">
                <a:latin typeface="CVS Health Sans"/>
                <a:cs typeface="CVS Health Sans"/>
              </a:rPr>
              <a:t>T</a:t>
            </a:r>
            <a:r>
              <a:rPr sz="1600" dirty="0">
                <a:latin typeface="CVS Health Sans"/>
                <a:cs typeface="CVS Health Sans"/>
              </a:rPr>
              <a:t>ermi</a:t>
            </a:r>
            <a:r>
              <a:rPr sz="1600" spc="-90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ology  (CPT) or </a:t>
            </a:r>
            <a:r>
              <a:rPr sz="1600" spc="-25" dirty="0">
                <a:latin typeface="CVS Health Sans"/>
                <a:cs typeface="CVS Health Sans"/>
              </a:rPr>
              <a:t>Healthcare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Common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Procedure </a:t>
            </a:r>
            <a:r>
              <a:rPr sz="1600" spc="-15" dirty="0">
                <a:latin typeface="CVS Health Sans"/>
                <a:cs typeface="CVS Health Sans"/>
              </a:rPr>
              <a:t>Coding </a:t>
            </a:r>
            <a:r>
              <a:rPr sz="1600" dirty="0">
                <a:latin typeface="CVS Health Sans"/>
                <a:cs typeface="CVS Health Sans"/>
              </a:rPr>
              <a:t>System </a:t>
            </a:r>
            <a:r>
              <a:rPr sz="1600" spc="-20" dirty="0">
                <a:latin typeface="CVS Health Sans"/>
                <a:cs typeface="CVS Health Sans"/>
              </a:rPr>
              <a:t>(HCPCS)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codes or a CPT </a:t>
            </a:r>
            <a:r>
              <a:rPr sz="1600" spc="-20" dirty="0">
                <a:latin typeface="CVS Health Sans"/>
                <a:cs typeface="CVS Health Sans"/>
              </a:rPr>
              <a:t>group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select </a:t>
            </a:r>
            <a:r>
              <a:rPr sz="1600" spc="-20" dirty="0">
                <a:latin typeface="CVS Health Sans"/>
                <a:cs typeface="CVS Health Sans"/>
              </a:rPr>
              <a:t>SEARCH. 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Search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result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definitions: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dirty="0">
                <a:latin typeface="CVS Health Sans"/>
                <a:cs typeface="CVS Health Sans"/>
              </a:rPr>
              <a:t>YES</a:t>
            </a:r>
            <a:r>
              <a:rPr sz="1600" spc="-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-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54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required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5" dirty="0">
                <a:latin typeface="CVS Health Sans"/>
                <a:cs typeface="CVS Health Sans"/>
              </a:rPr>
              <a:t> this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service.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spc="-60" dirty="0">
                <a:latin typeface="CVS Health Sans"/>
                <a:cs typeface="CVS Health Sans"/>
              </a:rPr>
              <a:t>NO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-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plan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does</a:t>
            </a:r>
            <a:r>
              <a:rPr sz="1600" spc="-4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not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require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prior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authorization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this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b="1" spc="-30" dirty="0">
                <a:latin typeface="CVS Health Sans"/>
                <a:cs typeface="CVS Health Sans"/>
              </a:rPr>
              <a:t>(PAR</a:t>
            </a:r>
            <a:r>
              <a:rPr sz="1600" b="1" spc="-5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Providers</a:t>
            </a:r>
            <a:r>
              <a:rPr sz="1600" b="1" spc="114" dirty="0">
                <a:latin typeface="CVS Health Sans"/>
                <a:cs typeface="CVS Health Sans"/>
              </a:rPr>
              <a:t> </a:t>
            </a:r>
            <a:r>
              <a:rPr sz="1600" b="1" spc="-15" dirty="0">
                <a:latin typeface="CVS Health Sans"/>
                <a:cs typeface="CVS Health Sans"/>
              </a:rPr>
              <a:t>Only)</a:t>
            </a:r>
            <a:r>
              <a:rPr sz="1600" spc="-15" dirty="0">
                <a:latin typeface="CVS Health Sans"/>
                <a:cs typeface="CVS Health Sans"/>
              </a:rPr>
              <a:t>.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spc="-35" dirty="0">
                <a:latin typeface="CVS Health Sans"/>
                <a:cs typeface="CVS Health Sans"/>
              </a:rPr>
              <a:t>NON-COV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-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CPT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HCPCS</a:t>
            </a:r>
            <a:r>
              <a:rPr sz="1600" spc="1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code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entered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covered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benefit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by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health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plan.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spc="-35" dirty="0">
                <a:latin typeface="CVS Health Sans"/>
                <a:cs typeface="CVS Health Sans"/>
              </a:rPr>
              <a:t>INVALID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-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CPT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HCPCS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code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entered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was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invalid,</a:t>
            </a:r>
            <a:r>
              <a:rPr sz="1600" spc="31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found.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dirty="0">
                <a:latin typeface="CVS Health Sans"/>
                <a:cs typeface="CVS Health Sans"/>
              </a:rPr>
              <a:t>EXPIRED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-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CPT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25" dirty="0">
                <a:latin typeface="CVS Health Sans"/>
                <a:cs typeface="CVS Health Sans"/>
              </a:rPr>
              <a:t> HCPCS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code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entered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50" dirty="0">
                <a:latin typeface="CVS Health Sans"/>
                <a:cs typeface="CVS Health Sans"/>
              </a:rPr>
              <a:t>no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longer</a:t>
            </a:r>
            <a:r>
              <a:rPr sz="1600" spc="22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valid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use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by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health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plan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providers.</a:t>
            </a:r>
            <a:endParaRPr sz="1600" dirty="0">
              <a:latin typeface="CVS Health Sans"/>
              <a:cs typeface="CVS Health Sans"/>
            </a:endParaRPr>
          </a:p>
          <a:p>
            <a:pPr marL="596900" indent="-2851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596900" algn="l"/>
                <a:tab pos="597535" algn="l"/>
              </a:tabLst>
            </a:pPr>
            <a:r>
              <a:rPr sz="1600" b="1" dirty="0">
                <a:latin typeface="CVS Health Sans"/>
                <a:cs typeface="CVS Health Sans"/>
              </a:rPr>
              <a:t>MedicaidPortal.Aetna.com/propat/Default.aspx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50" dirty="0">
              <a:latin typeface="CVS Health Sans"/>
              <a:cs typeface="CVS Health Sans"/>
            </a:endParaRPr>
          </a:p>
          <a:p>
            <a:pPr marL="29209">
              <a:lnSpc>
                <a:spcPct val="100000"/>
              </a:lnSpc>
            </a:pPr>
            <a:r>
              <a:rPr sz="1600" b="1" dirty="0">
                <a:solidFill>
                  <a:srgbClr val="6F2F9F"/>
                </a:solidFill>
                <a:latin typeface="CVS Health Sans"/>
                <a:cs typeface="CVS Health Sans"/>
              </a:rPr>
              <a:t>EviCore</a:t>
            </a:r>
            <a:endParaRPr sz="1600" dirty="0">
              <a:latin typeface="CVS Health Sans"/>
              <a:cs typeface="CVS Health Sans"/>
            </a:endParaRPr>
          </a:p>
          <a:p>
            <a:pPr marL="29209" marR="5080">
              <a:lnSpc>
                <a:spcPct val="104200"/>
              </a:lnSpc>
              <a:spcBef>
                <a:spcPts val="1775"/>
              </a:spcBef>
            </a:pPr>
            <a:r>
              <a:rPr sz="1600" spc="-20" dirty="0">
                <a:latin typeface="CVS Health Sans"/>
                <a:cs typeface="CVS Health Sans"/>
              </a:rPr>
              <a:t>Healthcare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performs </a:t>
            </a:r>
            <a:r>
              <a:rPr sz="1600" spc="-15" dirty="0">
                <a:latin typeface="CVS Health Sans"/>
                <a:cs typeface="CVS Health Sans"/>
              </a:rPr>
              <a:t>utilization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management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 </a:t>
            </a:r>
            <a:r>
              <a:rPr sz="1600" dirty="0">
                <a:latin typeface="CVS Health Sans"/>
                <a:cs typeface="CVS Health Sans"/>
              </a:rPr>
              <a:t>on </a:t>
            </a:r>
            <a:r>
              <a:rPr sz="1600" spc="-15" dirty="0">
                <a:latin typeface="CVS Health Sans"/>
                <a:cs typeface="CVS Health Sans"/>
              </a:rPr>
              <a:t>behalf </a:t>
            </a:r>
            <a:r>
              <a:rPr sz="1600" dirty="0">
                <a:latin typeface="CVS Health Sans"/>
                <a:cs typeface="CVS Health Sans"/>
              </a:rPr>
              <a:t>of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 </a:t>
            </a:r>
            <a:r>
              <a:rPr sz="1600" spc="-15" dirty="0">
                <a:latin typeface="CVS Health Sans"/>
                <a:cs typeface="CVS Health Sans"/>
              </a:rPr>
              <a:t>Musculoskeletal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(pain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management)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and 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Radiology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Management</a:t>
            </a:r>
            <a:r>
              <a:rPr sz="1600" spc="31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(includes</a:t>
            </a:r>
            <a:r>
              <a:rPr sz="1600" spc="20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advanced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imaging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such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60" dirty="0">
                <a:latin typeface="CVS Health Sans"/>
                <a:cs typeface="CVS Health Sans"/>
              </a:rPr>
              <a:t>CT,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MRI,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MRA,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PET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scans,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diagnostic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OB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ultrasounds).</a:t>
            </a:r>
            <a:endParaRPr sz="1600" dirty="0">
              <a:latin typeface="CVS Health Sans"/>
              <a:cs typeface="CVS Health Sans"/>
            </a:endParaRPr>
          </a:p>
          <a:p>
            <a:pPr marL="601980" indent="-28575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601980" algn="l"/>
                <a:tab pos="602615" algn="l"/>
                <a:tab pos="9012555" algn="l"/>
              </a:tabLst>
            </a:pP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radiology</a:t>
            </a:r>
            <a:r>
              <a:rPr sz="1600" spc="4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services,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submit</a:t>
            </a:r>
            <a:r>
              <a:rPr sz="1600" spc="24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your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55" dirty="0">
                <a:latin typeface="CVS Health Sans"/>
                <a:cs typeface="CVS Health Sans"/>
              </a:rPr>
              <a:t>PA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directly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EviCore</a:t>
            </a:r>
            <a:r>
              <a:rPr sz="1600" spc="1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  <a:hlinkClick r:id="rId2"/>
              </a:rPr>
              <a:t>www.eviCore.com</a:t>
            </a:r>
            <a:r>
              <a:rPr sz="1600" b="1" spc="-10" dirty="0">
                <a:latin typeface="CVS Health Sans"/>
                <a:cs typeface="CVS Health Sans"/>
              </a:rPr>
              <a:t>	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call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b="1" spc="-15" dirty="0">
                <a:latin typeface="CVS Health Sans"/>
                <a:cs typeface="CVS Health Sans"/>
              </a:rPr>
              <a:t>1-888-693-3211</a:t>
            </a:r>
            <a:endParaRPr sz="1600" dirty="0">
              <a:latin typeface="CVS Health Sans"/>
              <a:cs typeface="CVS Health Sans"/>
            </a:endParaRPr>
          </a:p>
          <a:p>
            <a:pPr marL="60198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fax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1-844-822-3862</a:t>
            </a:r>
            <a:r>
              <a:rPr sz="1600" spc="-10" dirty="0">
                <a:latin typeface="CVS Health Sans"/>
                <a:cs typeface="CVS Health Sans"/>
              </a:rPr>
              <a:t>.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634" y="0"/>
            <a:ext cx="422465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650" spc="-15" dirty="0">
                <a:solidFill>
                  <a:srgbClr val="000000"/>
                </a:solidFill>
              </a:rPr>
              <a:t>Provider</a:t>
            </a:r>
            <a:r>
              <a:rPr lang="en-US" sz="2650" spc="-120" dirty="0">
                <a:solidFill>
                  <a:srgbClr val="000000"/>
                </a:solidFill>
              </a:rPr>
              <a:t> </a:t>
            </a:r>
            <a:r>
              <a:rPr lang="en-US" sz="2650" spc="-5" dirty="0">
                <a:solidFill>
                  <a:srgbClr val="000000"/>
                </a:solidFill>
              </a:rPr>
              <a:t>Appeals </a:t>
            </a:r>
            <a:r>
              <a:rPr lang="en-US" sz="2650" spc="-15" dirty="0">
                <a:solidFill>
                  <a:srgbClr val="000000"/>
                </a:solidFill>
              </a:rPr>
              <a:t>Process</a:t>
            </a:r>
            <a:endParaRPr sz="265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299" y="652056"/>
            <a:ext cx="11261725" cy="228344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600" b="1" dirty="0">
                <a:latin typeface="CVS Health Sans"/>
                <a:cs typeface="CVS Health Sans"/>
              </a:rPr>
              <a:t>What</a:t>
            </a:r>
            <a:r>
              <a:rPr sz="1600" b="1" spc="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is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35" dirty="0">
                <a:latin typeface="CVS Health Sans"/>
                <a:cs typeface="CVS Health Sans"/>
              </a:rPr>
              <a:t> </a:t>
            </a:r>
            <a:r>
              <a:rPr sz="1600" b="1" spc="-20" dirty="0">
                <a:latin typeface="CVS Health Sans"/>
                <a:cs typeface="CVS Health Sans"/>
              </a:rPr>
              <a:t>Appeal?</a:t>
            </a:r>
            <a:endParaRPr sz="1600" dirty="0">
              <a:latin typeface="CVS Health Sans"/>
              <a:cs typeface="CVS Health Sans"/>
            </a:endParaRPr>
          </a:p>
          <a:p>
            <a:pPr marL="12700" marR="440690">
              <a:lnSpc>
                <a:spcPct val="120900"/>
              </a:lnSpc>
            </a:pP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7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 is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request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review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denied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service.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if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was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denied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reduced.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CVS Health Sans"/>
              <a:cs typeface="CVS Health Sans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3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 </a:t>
            </a:r>
            <a:r>
              <a:rPr sz="1600" spc="-25" dirty="0">
                <a:latin typeface="CVS Health Sans"/>
                <a:cs typeface="CVS Health Sans"/>
              </a:rPr>
              <a:t>must</a:t>
            </a:r>
            <a:r>
              <a:rPr sz="1600" spc="3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 </a:t>
            </a:r>
            <a:r>
              <a:rPr sz="1600" spc="-10" dirty="0">
                <a:latin typeface="CVS Health Sans"/>
                <a:cs typeface="CVS Health Sans"/>
              </a:rPr>
              <a:t>received </a:t>
            </a:r>
            <a:r>
              <a:rPr sz="1600" spc="-30" dirty="0">
                <a:latin typeface="CVS Health Sans"/>
                <a:cs typeface="CVS Health Sans"/>
              </a:rPr>
              <a:t>via</a:t>
            </a:r>
            <a:r>
              <a:rPr sz="1600" spc="3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Fax ,Mail, Email or </a:t>
            </a:r>
            <a:r>
              <a:rPr sz="1600" spc="-15" dirty="0">
                <a:latin typeface="CVS Health Sans"/>
                <a:cs typeface="CVS Health Sans"/>
              </a:rPr>
              <a:t>Secured </a:t>
            </a:r>
            <a:r>
              <a:rPr sz="1600" dirty="0">
                <a:latin typeface="CVS Health Sans"/>
                <a:cs typeface="CVS Health Sans"/>
              </a:rPr>
              <a:t>Web Portal </a:t>
            </a:r>
            <a:r>
              <a:rPr sz="1600" spc="-15" dirty="0">
                <a:latin typeface="CVS Health Sans"/>
                <a:cs typeface="CVS Health Sans"/>
              </a:rPr>
              <a:t>within </a:t>
            </a:r>
            <a:r>
              <a:rPr sz="1600" spc="-35" dirty="0">
                <a:latin typeface="CVS Health Sans"/>
                <a:cs typeface="CVS Health Sans"/>
              </a:rPr>
              <a:t>ninety</a:t>
            </a:r>
            <a:r>
              <a:rPr sz="1600" spc="3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(90) days of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3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action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taken by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20" dirty="0">
                <a:latin typeface="CVS Health Sans"/>
                <a:cs typeface="CVS Health Sans"/>
              </a:rPr>
              <a:t> Health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Michigan,</a:t>
            </a:r>
            <a:r>
              <a:rPr sz="1600" spc="31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giving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rise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appeal. Please refer</a:t>
            </a:r>
            <a:r>
              <a:rPr sz="1600" spc="-1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Chapter 14</a:t>
            </a:r>
            <a:r>
              <a:rPr sz="1600" spc="2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the Provider Manual for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additional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information.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CVS Health Sans"/>
              <a:cs typeface="CVS Health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880" y="5010289"/>
            <a:ext cx="11321415" cy="8604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lang="en-US" sz="1600" spc="-30" dirty="0">
                <a:latin typeface="CVS Health Sans"/>
                <a:cs typeface="CVS Health Sans"/>
              </a:rPr>
              <a:t>The</a:t>
            </a:r>
            <a:r>
              <a:rPr lang="en-US" sz="1600" spc="10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appeal</a:t>
            </a:r>
            <a:r>
              <a:rPr lang="en-US" sz="1600" spc="-10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letter</a:t>
            </a:r>
            <a:r>
              <a:rPr lang="en-US" sz="1600" spc="-20" dirty="0">
                <a:latin typeface="CVS Health Sans"/>
                <a:cs typeface="CVS Health Sans"/>
              </a:rPr>
              <a:t> </a:t>
            </a:r>
            <a:r>
              <a:rPr lang="en-US" sz="1600" spc="-30" dirty="0">
                <a:latin typeface="CVS Health Sans"/>
                <a:cs typeface="CVS Health Sans"/>
              </a:rPr>
              <a:t>should</a:t>
            </a:r>
            <a:r>
              <a:rPr lang="en-US" sz="1600" spc="26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clearly</a:t>
            </a:r>
            <a:r>
              <a:rPr lang="en-US" sz="1600" spc="30" dirty="0">
                <a:latin typeface="CVS Health Sans"/>
                <a:cs typeface="CVS Health Sans"/>
              </a:rPr>
              <a:t> </a:t>
            </a:r>
            <a:r>
              <a:rPr lang="en-US" sz="1600" spc="-25" dirty="0">
                <a:latin typeface="CVS Health Sans"/>
                <a:cs typeface="CVS Health Sans"/>
              </a:rPr>
              <a:t>note</a:t>
            </a:r>
            <a:r>
              <a:rPr lang="en-US" sz="1600" spc="2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you</a:t>
            </a:r>
            <a:r>
              <a:rPr lang="en-US" sz="1600" spc="2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are</a:t>
            </a:r>
            <a:r>
              <a:rPr lang="en-US" sz="1600" spc="-25" dirty="0">
                <a:latin typeface="CVS Health Sans"/>
                <a:cs typeface="CVS Health Sans"/>
              </a:rPr>
              <a:t> </a:t>
            </a:r>
            <a:r>
              <a:rPr lang="en-US" sz="1600" spc="-15" dirty="0">
                <a:latin typeface="CVS Health Sans"/>
                <a:cs typeface="CVS Health Sans"/>
              </a:rPr>
              <a:t>filing</a:t>
            </a:r>
            <a:r>
              <a:rPr lang="en-US" sz="1600" spc="100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an</a:t>
            </a:r>
            <a:r>
              <a:rPr lang="en-US" sz="1600" spc="30" dirty="0">
                <a:latin typeface="CVS Health Sans"/>
                <a:cs typeface="CVS Health Sans"/>
              </a:rPr>
              <a:t> </a:t>
            </a:r>
            <a:r>
              <a:rPr lang="en-US" sz="1600" spc="-15" dirty="0">
                <a:latin typeface="CVS Health Sans"/>
                <a:cs typeface="CVS Health Sans"/>
              </a:rPr>
              <a:t>“</a:t>
            </a:r>
            <a:r>
              <a:rPr lang="en-US" sz="1600" b="1" spc="-15" dirty="0">
                <a:latin typeface="CVS Health Sans"/>
                <a:cs typeface="CVS Health Sans"/>
              </a:rPr>
              <a:t>Appeal</a:t>
            </a:r>
            <a:r>
              <a:rPr lang="en-US" sz="1600" spc="-15" dirty="0">
                <a:latin typeface="CVS Health Sans"/>
                <a:cs typeface="CVS Health Sans"/>
              </a:rPr>
              <a:t>”</a:t>
            </a:r>
            <a:r>
              <a:rPr lang="en-US" sz="1600" spc="21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on</a:t>
            </a:r>
            <a:r>
              <a:rPr lang="en-US" sz="1600" spc="20" dirty="0">
                <a:latin typeface="CVS Health Sans"/>
                <a:cs typeface="CVS Health Sans"/>
              </a:rPr>
              <a:t> </a:t>
            </a:r>
            <a:r>
              <a:rPr lang="en-US" sz="1600" spc="-35" dirty="0">
                <a:latin typeface="CVS Health Sans"/>
                <a:cs typeface="CVS Health Sans"/>
              </a:rPr>
              <a:t>the</a:t>
            </a:r>
            <a:r>
              <a:rPr lang="en-US" sz="1600" spc="20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letter.</a:t>
            </a: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1600" dirty="0">
                <a:latin typeface="CVS Health Sans"/>
                <a:cs typeface="CVS Health Sans"/>
              </a:rPr>
              <a:t>All </a:t>
            </a:r>
            <a:r>
              <a:rPr sz="1600" spc="-20" dirty="0">
                <a:latin typeface="CVS Health Sans"/>
                <a:cs typeface="CVS Health Sans"/>
              </a:rPr>
              <a:t>documents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 </a:t>
            </a:r>
            <a:r>
              <a:rPr sz="1600" spc="-15" dirty="0">
                <a:latin typeface="CVS Health Sans"/>
                <a:cs typeface="CVS Health Sans"/>
              </a:rPr>
              <a:t>support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dirty="0">
                <a:latin typeface="CVS Health Sans"/>
                <a:cs typeface="CVS Health Sans"/>
              </a:rPr>
              <a:t>appeal </a:t>
            </a:r>
            <a:r>
              <a:rPr sz="1600" spc="-35" dirty="0">
                <a:latin typeface="CVS Health Sans"/>
                <a:cs typeface="CVS Health Sans"/>
              </a:rPr>
              <a:t>should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 </a:t>
            </a:r>
            <a:r>
              <a:rPr sz="1600" spc="-10" dirty="0">
                <a:latin typeface="CVS Health Sans"/>
                <a:cs typeface="CVS Health Sans"/>
              </a:rPr>
              <a:t>provided,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such </a:t>
            </a:r>
            <a:r>
              <a:rPr sz="1600" dirty="0">
                <a:latin typeface="CVS Health Sans"/>
                <a:cs typeface="CVS Health Sans"/>
              </a:rPr>
              <a:t>as a copy of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dirty="0">
                <a:latin typeface="CVS Health Sans"/>
                <a:cs typeface="CVS Health Sans"/>
              </a:rPr>
              <a:t>claim, </a:t>
            </a:r>
            <a:r>
              <a:rPr sz="1600" spc="-10" dirty="0">
                <a:latin typeface="CVS Health Sans"/>
                <a:cs typeface="CVS Health Sans"/>
              </a:rPr>
              <a:t>remittance </a:t>
            </a:r>
            <a:r>
              <a:rPr sz="1600" spc="-15" dirty="0">
                <a:latin typeface="CVS Health Sans"/>
                <a:cs typeface="CVS Health Sans"/>
              </a:rPr>
              <a:t>advice,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medical </a:t>
            </a:r>
            <a:r>
              <a:rPr sz="1600" spc="-15" dirty="0">
                <a:latin typeface="CVS Health Sans"/>
                <a:cs typeface="CVS Health Sans"/>
              </a:rPr>
              <a:t>review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sheet,</a:t>
            </a:r>
            <a:r>
              <a:rPr sz="1600" dirty="0">
                <a:latin typeface="CVS Health Sans"/>
                <a:cs typeface="CVS Health Sans"/>
              </a:rPr>
              <a:t> medical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records,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other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correspondence.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40" y="221856"/>
            <a:ext cx="55156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How</a:t>
            </a:r>
            <a:r>
              <a:rPr sz="2650" spc="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to</a:t>
            </a:r>
            <a:r>
              <a:rPr sz="2650" spc="-10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submit</a:t>
            </a:r>
            <a:r>
              <a:rPr sz="2650" spc="-1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</a:t>
            </a:r>
            <a:r>
              <a:rPr sz="2650" spc="-45" dirty="0">
                <a:solidFill>
                  <a:srgbClr val="000000"/>
                </a:solidFill>
              </a:rPr>
              <a:t> </a:t>
            </a:r>
            <a:r>
              <a:rPr sz="2650" spc="-90" dirty="0">
                <a:solidFill>
                  <a:srgbClr val="000000"/>
                </a:solidFill>
              </a:rPr>
              <a:t>P</a:t>
            </a:r>
            <a:r>
              <a:rPr sz="2650" spc="-5" dirty="0">
                <a:solidFill>
                  <a:srgbClr val="000000"/>
                </a:solidFill>
              </a:rPr>
              <a:t>rovider</a:t>
            </a:r>
            <a:r>
              <a:rPr sz="2650" spc="-16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Appeal?</a:t>
            </a:r>
            <a:endParaRPr sz="265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650482"/>
            <a:ext cx="11680456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VS Health Sans"/>
                <a:cs typeface="CVS Health Sans"/>
              </a:rPr>
              <a:t>Call: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1-866-316-3784</a:t>
            </a:r>
            <a:r>
              <a:rPr sz="1600" b="1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press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*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option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follow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prompt.</a:t>
            </a:r>
          </a:p>
          <a:p>
            <a:pPr marL="384810">
              <a:lnSpc>
                <a:spcPct val="100000"/>
              </a:lnSpc>
              <a:spcBef>
                <a:spcPts val="1205"/>
              </a:spcBef>
            </a:pPr>
            <a:r>
              <a:rPr sz="1600" dirty="0">
                <a:latin typeface="CVS Health Sans"/>
                <a:cs typeface="CVS Health Sans"/>
              </a:rPr>
              <a:t>Fax: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b="1" spc="-5" dirty="0">
                <a:latin typeface="CVS Health Sans"/>
                <a:cs typeface="CVS Health Sans"/>
              </a:rPr>
              <a:t>1-866-889-7517</a:t>
            </a:r>
            <a:endParaRPr sz="1600" dirty="0">
              <a:latin typeface="CVS Health Sans"/>
              <a:cs typeface="CVS Health Sans"/>
            </a:endParaRPr>
          </a:p>
          <a:p>
            <a:pPr marL="839469" marR="7383145" indent="-455295">
              <a:lnSpc>
                <a:spcPct val="150000"/>
              </a:lnSpc>
              <a:spcBef>
                <a:spcPts val="30"/>
              </a:spcBef>
            </a:pPr>
            <a:endParaRPr lang="en-US" sz="1600" dirty="0">
              <a:latin typeface="CVS Health Sans"/>
              <a:cs typeface="CVS Health Sans"/>
            </a:endParaRPr>
          </a:p>
          <a:p>
            <a:pPr marL="839469" marR="7383145" indent="-455295">
              <a:lnSpc>
                <a:spcPct val="150000"/>
              </a:lnSpc>
              <a:spcBef>
                <a:spcPts val="30"/>
              </a:spcBef>
            </a:pPr>
            <a:r>
              <a:rPr sz="1600" dirty="0">
                <a:latin typeface="CVS Health Sans"/>
                <a:cs typeface="CVS Health Sans"/>
              </a:rPr>
              <a:t>Mail: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1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Michigan</a:t>
            </a:r>
            <a:r>
              <a:rPr lang="en-US" sz="1600" spc="-10" dirty="0">
                <a:latin typeface="+mj-lt"/>
                <a:cs typeface="CVS Health Sans"/>
              </a:rPr>
              <a:t>   </a:t>
            </a:r>
            <a:r>
              <a:rPr lang="en-US" sz="1600" dirty="0">
                <a:latin typeface="CVS Health Sans" panose="020B0504020202020204" pitchFamily="34" charset="0"/>
              </a:rPr>
              <a:t>Attn: Provider Grievance</a:t>
            </a:r>
          </a:p>
          <a:p>
            <a:pPr marL="839469" marR="7383145" indent="-455295">
              <a:lnSpc>
                <a:spcPct val="150000"/>
              </a:lnSpc>
              <a:spcBef>
                <a:spcPts val="30"/>
              </a:spcBef>
            </a:pPr>
            <a:r>
              <a:rPr lang="en-US" sz="1600" dirty="0">
                <a:latin typeface="CVS Health Sans" panose="020B0504020202020204" pitchFamily="34" charset="0"/>
              </a:rPr>
              <a:t>          </a:t>
            </a:r>
            <a:r>
              <a:rPr lang="en-US" sz="1600" dirty="0">
                <a:effectLst/>
                <a:latin typeface="CVS Health Sans" panose="020B0504020202020204" pitchFamily="34" charset="0"/>
                <a:ea typeface="Calibri" panose="020F0502020204030204" pitchFamily="34" charset="0"/>
              </a:rPr>
              <a:t>PO Box 81040</a:t>
            </a:r>
            <a:endParaRPr lang="en-US" sz="1600" dirty="0">
              <a:latin typeface="CVS Health Sans" panose="020B0504020202020204" pitchFamily="34" charset="0"/>
            </a:endParaRPr>
          </a:p>
          <a:p>
            <a:pPr marL="839469" marR="7383145" indent="-455295">
              <a:lnSpc>
                <a:spcPct val="150000"/>
              </a:lnSpc>
              <a:spcBef>
                <a:spcPts val="30"/>
              </a:spcBef>
            </a:pPr>
            <a:r>
              <a:rPr lang="en-US" sz="1600" dirty="0">
                <a:latin typeface="CVS Health Sans" panose="020B0504020202020204" pitchFamily="34" charset="0"/>
              </a:rPr>
              <a:t>         5801 Postal Road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VS Health Sans" panose="020B0504020202020204" pitchFamily="34" charset="0"/>
              </a:rPr>
              <a:t>                 Cleveland, OH  44181-0040</a:t>
            </a:r>
          </a:p>
          <a:p>
            <a:pPr marL="386080">
              <a:lnSpc>
                <a:spcPct val="100000"/>
              </a:lnSpc>
              <a:spcBef>
                <a:spcPts val="880"/>
              </a:spcBef>
            </a:pPr>
            <a:r>
              <a:rPr lang="en-US" sz="1600" dirty="0">
                <a:latin typeface="CVS Health Sans"/>
                <a:cs typeface="CVS Health Sans"/>
              </a:rPr>
              <a:t>Email:</a:t>
            </a:r>
            <a:r>
              <a:rPr lang="en-US" sz="1600" spc="180" dirty="0">
                <a:latin typeface="CVS Health Sans"/>
                <a:cs typeface="CVS Health Sans"/>
              </a:rPr>
              <a:t> </a:t>
            </a:r>
            <a:r>
              <a:rPr lang="en-US" sz="1600" b="1" spc="-10" dirty="0">
                <a:latin typeface="CVS Health Sans"/>
                <a:cs typeface="CVS Health Sans"/>
                <a:hlinkClick r:id="rId2"/>
              </a:rPr>
              <a:t>MIAppealsandGrievances@Aetna.com</a:t>
            </a:r>
            <a:endParaRPr lang="en-US" sz="1600" dirty="0">
              <a:latin typeface="CVS Health Sans"/>
              <a:cs typeface="CVS Health Sans"/>
            </a:endParaRPr>
          </a:p>
          <a:p>
            <a:pPr marL="386080">
              <a:lnSpc>
                <a:spcPct val="100000"/>
              </a:lnSpc>
              <a:spcBef>
                <a:spcPts val="1205"/>
              </a:spcBef>
            </a:pPr>
            <a:r>
              <a:rPr sz="1600" dirty="0">
                <a:latin typeface="CVS Health Sans"/>
                <a:cs typeface="CVS Health Sans"/>
              </a:rPr>
              <a:t>Provider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: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b="1" spc="-15" dirty="0">
                <a:latin typeface="CVS Health Sans"/>
                <a:cs typeface="CVS Health Sans"/>
              </a:rPr>
              <a:t>AetnaBetterHealth.com/Michigan/providers/portal</a:t>
            </a:r>
            <a:endParaRPr lang="en-US" sz="1600" b="1" spc="-15" dirty="0">
              <a:latin typeface="CVS Health Sans"/>
              <a:cs typeface="CVS Health Sans"/>
            </a:endParaRPr>
          </a:p>
          <a:p>
            <a:pPr marL="386080">
              <a:lnSpc>
                <a:spcPct val="100000"/>
              </a:lnSpc>
              <a:spcBef>
                <a:spcPts val="1205"/>
              </a:spcBef>
            </a:pPr>
            <a:r>
              <a:rPr lang="en-US" sz="1600" b="1" spc="-15" dirty="0">
                <a:latin typeface="CVS Health Sans"/>
                <a:cs typeface="CVS Health Sans"/>
              </a:rPr>
              <a:t>                                     Availity.com</a:t>
            </a:r>
            <a:endParaRPr sz="2000" dirty="0">
              <a:latin typeface="CVS Health Sans"/>
              <a:cs typeface="CVS Health Sans"/>
            </a:endParaRPr>
          </a:p>
          <a:p>
            <a:pPr marL="1651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What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the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Appeal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  <a:r>
              <a:rPr sz="1600" spc="1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Response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Time?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CVS Health Sans"/>
                <a:cs typeface="CVS Health Sans"/>
              </a:rPr>
              <a:t>Pre-service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Appeals: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4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30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calendar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Post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Appeals: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45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calendar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Appeals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are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reviewed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by</a:t>
            </a:r>
            <a:r>
              <a:rPr sz="1600" spc="-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physician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involved</a:t>
            </a:r>
            <a:r>
              <a:rPr sz="1600" spc="3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original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not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subordinate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original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marker</a:t>
            </a: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final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decision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4597" y="1846"/>
            <a:ext cx="3576319" cy="40335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75" y="184645"/>
            <a:ext cx="279781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110" dirty="0">
                <a:solidFill>
                  <a:srgbClr val="000000"/>
                </a:solidFill>
              </a:rPr>
              <a:t>M</a:t>
            </a:r>
            <a:r>
              <a:rPr sz="2650" spc="-5" dirty="0">
                <a:solidFill>
                  <a:srgbClr val="000000"/>
                </a:solidFill>
              </a:rPr>
              <a:t>ember</a:t>
            </a:r>
            <a:r>
              <a:rPr sz="2650" spc="-25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Appeals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270509" y="964577"/>
            <a:ext cx="5427345" cy="536321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40"/>
              </a:spcBef>
            </a:pPr>
            <a:r>
              <a:rPr sz="1600" b="1" dirty="0">
                <a:latin typeface="CVS Health Sans"/>
                <a:cs typeface="CVS Health Sans"/>
              </a:rPr>
              <a:t>What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is</a:t>
            </a:r>
            <a:r>
              <a:rPr sz="1600" b="1" spc="29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Member</a:t>
            </a:r>
            <a:r>
              <a:rPr sz="1600" b="1" spc="30" dirty="0">
                <a:latin typeface="CVS Health Sans"/>
                <a:cs typeface="CVS Health Sans"/>
              </a:rPr>
              <a:t> </a:t>
            </a:r>
            <a:r>
              <a:rPr sz="1600" b="1" spc="-15" dirty="0">
                <a:latin typeface="CVS Health Sans"/>
                <a:cs typeface="CVS Health Sans"/>
              </a:rPr>
              <a:t>Appeals?</a:t>
            </a:r>
            <a:endParaRPr sz="1600" dirty="0">
              <a:latin typeface="CVS Health Sans"/>
              <a:cs typeface="CVS Health Sans"/>
            </a:endParaRPr>
          </a:p>
          <a:p>
            <a:pPr marL="12700" marR="5080" algn="just">
              <a:lnSpc>
                <a:spcPts val="1720"/>
              </a:lnSpc>
              <a:spcBef>
                <a:spcPts val="1270"/>
              </a:spcBef>
            </a:pPr>
            <a:r>
              <a:rPr sz="1600" dirty="0">
                <a:latin typeface="CVS Health Sans"/>
                <a:cs typeface="CVS Health Sans"/>
              </a:rPr>
              <a:t>A Member Appeal is a </a:t>
            </a:r>
            <a:r>
              <a:rPr sz="1600" spc="-15" dirty="0">
                <a:latin typeface="CVS Health Sans"/>
                <a:cs typeface="CVS Health Sans"/>
              </a:rPr>
              <a:t>request </a:t>
            </a:r>
            <a:r>
              <a:rPr sz="1600" dirty="0">
                <a:latin typeface="CVS Health Sans"/>
                <a:cs typeface="CVS Health Sans"/>
              </a:rPr>
              <a:t>to </a:t>
            </a:r>
            <a:r>
              <a:rPr sz="1600" spc="-15" dirty="0">
                <a:latin typeface="CVS Health Sans"/>
                <a:cs typeface="CVS Health Sans"/>
              </a:rPr>
              <a:t>review </a:t>
            </a:r>
            <a:r>
              <a:rPr sz="1600" dirty="0">
                <a:latin typeface="CVS Health Sans"/>
                <a:cs typeface="CVS Health Sans"/>
              </a:rPr>
              <a:t>a </a:t>
            </a:r>
            <a:r>
              <a:rPr sz="1600" spc="-15" dirty="0">
                <a:latin typeface="CVS Health Sans"/>
                <a:cs typeface="CVS Health Sans"/>
              </a:rPr>
              <a:t>denied </a:t>
            </a:r>
            <a:r>
              <a:rPr sz="1600" spc="-10" dirty="0">
                <a:latin typeface="CVS Health Sans"/>
                <a:cs typeface="CVS Health Sans"/>
              </a:rPr>
              <a:t>service. 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 can appeal </a:t>
            </a:r>
            <a:r>
              <a:rPr sz="1600" spc="-35" dirty="0">
                <a:latin typeface="CVS Health Sans"/>
                <a:cs typeface="CVS Health Sans"/>
              </a:rPr>
              <a:t>our </a:t>
            </a:r>
            <a:r>
              <a:rPr sz="1600" dirty="0">
                <a:latin typeface="CVS Health Sans"/>
                <a:cs typeface="CVS Health Sans"/>
              </a:rPr>
              <a:t>decision if </a:t>
            </a:r>
            <a:r>
              <a:rPr sz="1600" spc="-15" dirty="0">
                <a:latin typeface="CVS Health Sans"/>
                <a:cs typeface="CVS Health Sans"/>
              </a:rPr>
              <a:t>service </a:t>
            </a:r>
            <a:r>
              <a:rPr sz="1600" dirty="0">
                <a:latin typeface="CVS Health Sans"/>
                <a:cs typeface="CVS Health Sans"/>
              </a:rPr>
              <a:t>was </a:t>
            </a:r>
            <a:r>
              <a:rPr sz="1600" spc="-15" dirty="0">
                <a:latin typeface="CVS Health Sans"/>
                <a:cs typeface="CVS Health Sans"/>
              </a:rPr>
              <a:t>denied </a:t>
            </a:r>
            <a:r>
              <a:rPr sz="1600" dirty="0">
                <a:latin typeface="CVS Health Sans"/>
                <a:cs typeface="CVS Health Sans"/>
              </a:rPr>
              <a:t>or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reduced.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CVS Health Sans"/>
              <a:cs typeface="CVS Health Sans"/>
            </a:endParaRPr>
          </a:p>
          <a:p>
            <a:pPr marL="12700" algn="just">
              <a:lnSpc>
                <a:spcPct val="100000"/>
              </a:lnSpc>
              <a:spcBef>
                <a:spcPts val="1325"/>
              </a:spcBef>
            </a:pPr>
            <a:r>
              <a:rPr sz="1600" b="1" dirty="0">
                <a:latin typeface="CVS Health Sans"/>
                <a:cs typeface="CVS Health Sans"/>
              </a:rPr>
              <a:t>Can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Providers</a:t>
            </a:r>
            <a:r>
              <a:rPr sz="1600" b="1" spc="9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file</a:t>
            </a:r>
            <a:r>
              <a:rPr sz="1600" b="1" spc="9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an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appeal</a:t>
            </a:r>
            <a:r>
              <a:rPr sz="1600" b="1" spc="6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on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member</a:t>
            </a:r>
            <a:r>
              <a:rPr sz="1600" b="1" spc="1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behalf?</a:t>
            </a:r>
            <a:endParaRPr sz="1600" dirty="0">
              <a:latin typeface="CVS Health Sans"/>
              <a:cs typeface="CVS Health Sans"/>
            </a:endParaRPr>
          </a:p>
          <a:p>
            <a:pPr marL="12700" marR="311785">
              <a:lnSpc>
                <a:spcPts val="1720"/>
              </a:lnSpc>
              <a:spcBef>
                <a:spcPts val="1270"/>
              </a:spcBef>
            </a:pPr>
            <a:r>
              <a:rPr sz="1600" spc="-10" dirty="0">
                <a:latin typeface="CVS Health Sans"/>
                <a:cs typeface="CVS Health Sans"/>
              </a:rPr>
              <a:t>Providers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behalf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Members;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However,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Authorized</a:t>
            </a:r>
            <a:r>
              <a:rPr sz="1600" spc="254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Representative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  <a:r>
              <a:rPr sz="1600" spc="-20" dirty="0">
                <a:latin typeface="CVS Health Sans"/>
                <a:cs typeface="CVS Health Sans"/>
              </a:rPr>
              <a:t> would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required.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ts val="1700"/>
              </a:lnSpc>
            </a:pPr>
            <a:r>
              <a:rPr sz="1600" dirty="0">
                <a:latin typeface="CVS Health Sans"/>
                <a:cs typeface="CVS Health Sans"/>
              </a:rPr>
              <a:t>Please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attach</a:t>
            </a:r>
            <a:r>
              <a:rPr sz="1600" spc="-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AOR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Appeal.</a:t>
            </a:r>
          </a:p>
          <a:p>
            <a:pPr>
              <a:lnSpc>
                <a:spcPct val="100000"/>
              </a:lnSpc>
            </a:pPr>
            <a:endParaRPr sz="2000" dirty="0">
              <a:latin typeface="CVS Health Sans"/>
              <a:cs typeface="CVS Health Sans"/>
            </a:endParaRPr>
          </a:p>
          <a:p>
            <a:pPr marL="12700" marR="332105">
              <a:lnSpc>
                <a:spcPts val="1760"/>
              </a:lnSpc>
              <a:spcBef>
                <a:spcPts val="1535"/>
              </a:spcBef>
            </a:pPr>
            <a:r>
              <a:rPr sz="1600" dirty="0">
                <a:latin typeface="CVS Health Sans"/>
                <a:cs typeface="CVS Health Sans"/>
              </a:rPr>
              <a:t>Members will </a:t>
            </a:r>
            <a:r>
              <a:rPr sz="1600" spc="-15" dirty="0">
                <a:latin typeface="CVS Health Sans"/>
                <a:cs typeface="CVS Health Sans"/>
              </a:rPr>
              <a:t>receive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 copy of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dirty="0">
                <a:latin typeface="CVS Health Sans"/>
                <a:cs typeface="CVS Health Sans"/>
              </a:rPr>
              <a:t>decision letter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directly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when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providers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coverage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decisions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their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behalf.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CVS Health Sans"/>
              <a:cs typeface="CVS Health Sans"/>
            </a:endParaRPr>
          </a:p>
          <a:p>
            <a:pPr marL="12700" marR="74930">
              <a:lnSpc>
                <a:spcPts val="1730"/>
              </a:lnSpc>
              <a:spcBef>
                <a:spcPts val="1530"/>
              </a:spcBef>
            </a:pPr>
            <a:r>
              <a:rPr sz="1600" dirty="0">
                <a:latin typeface="CVS Health Sans"/>
                <a:cs typeface="CVS Health Sans"/>
              </a:rPr>
              <a:t>Members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enrolled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ABH-MI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via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Medicaid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also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45" dirty="0">
                <a:latin typeface="CVS Health Sans"/>
                <a:cs typeface="CVS Health Sans"/>
              </a:rPr>
              <a:t>have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right </a:t>
            </a:r>
            <a:r>
              <a:rPr sz="1600" dirty="0">
                <a:latin typeface="CVS Health Sans"/>
                <a:cs typeface="CVS Health Sans"/>
              </a:rPr>
              <a:t>to an </a:t>
            </a:r>
            <a:r>
              <a:rPr sz="1600" spc="-15" dirty="0">
                <a:latin typeface="CVS Health Sans"/>
                <a:cs typeface="CVS Health Sans"/>
              </a:rPr>
              <a:t>Administrative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Fair </a:t>
            </a:r>
            <a:r>
              <a:rPr sz="1600" spc="-30" dirty="0">
                <a:latin typeface="CVS Health Sans"/>
                <a:cs typeface="CVS Health Sans"/>
              </a:rPr>
              <a:t>Hearing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spc="-15" dirty="0">
                <a:latin typeface="CVS Health Sans"/>
                <a:cs typeface="CVS Health Sans"/>
              </a:rPr>
              <a:t>Michigan </a:t>
            </a:r>
            <a:r>
              <a:rPr sz="1600" spc="-10" dirty="0">
                <a:latin typeface="CVS Health Sans"/>
                <a:cs typeface="CVS Health Sans"/>
              </a:rPr>
              <a:t> Department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45" dirty="0">
                <a:latin typeface="CVS Health Sans"/>
                <a:cs typeface="CVS Health Sans"/>
              </a:rPr>
              <a:t>Human</a:t>
            </a:r>
            <a:r>
              <a:rPr sz="1600" spc="-4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 </a:t>
            </a:r>
            <a:r>
              <a:rPr sz="1600" spc="-35" dirty="0">
                <a:latin typeface="CVS Health Sans"/>
                <a:cs typeface="CVS Health Sans"/>
              </a:rPr>
              <a:t>(MDHHS)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any</a:t>
            </a:r>
            <a:r>
              <a:rPr sz="1600" dirty="0">
                <a:latin typeface="CVS Health Sans"/>
                <a:cs typeface="CVS Health Sans"/>
              </a:rPr>
              <a:t> time.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This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step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should</a:t>
            </a:r>
            <a:r>
              <a:rPr sz="1600" spc="2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come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after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First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Level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</a:t>
            </a:r>
            <a:r>
              <a:rPr sz="1600" dirty="0">
                <a:solidFill>
                  <a:srgbClr val="121212"/>
                </a:solidFill>
                <a:latin typeface="CVS Health Sans"/>
                <a:cs typeface="CVS Health Sans"/>
              </a:rPr>
              <a:t>.</a:t>
            </a:r>
            <a:endParaRPr sz="1600" dirty="0">
              <a:latin typeface="CVS Health Sans"/>
              <a:cs typeface="CVS Health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1840" y="1148080"/>
            <a:ext cx="5913120" cy="50901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982" y="177406"/>
            <a:ext cx="188087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Grievances</a:t>
            </a:r>
            <a:endParaRPr sz="26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750" y="951623"/>
            <a:ext cx="4683760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8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Grievances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CVS Health Sans"/>
                <a:cs typeface="CVS Health Sans"/>
              </a:rPr>
              <a:t>What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is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3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grievance?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expressing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dissatisfaction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</a:p>
          <a:p>
            <a:pPr marL="1270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care,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processes.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2700" marR="50482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-85" dirty="0">
                <a:latin typeface="CVS Health Sans"/>
                <a:cs typeface="CVS Health Sans"/>
              </a:rPr>
              <a:t>x</a:t>
            </a:r>
            <a:r>
              <a:rPr sz="1600" dirty="0">
                <a:latin typeface="CVS Health Sans"/>
                <a:cs typeface="CVS Health Sans"/>
              </a:rPr>
              <a:t>ample: </a:t>
            </a:r>
            <a:r>
              <a:rPr sz="1600" spc="-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ider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disagree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TOT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  appeal</a:t>
            </a:r>
            <a:r>
              <a:rPr sz="1600" spc="-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process.</a:t>
            </a:r>
          </a:p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1600" b="1" dirty="0">
                <a:latin typeface="CVS Health Sans"/>
                <a:cs typeface="CVS Health Sans"/>
              </a:rPr>
              <a:t>When should</a:t>
            </a:r>
            <a:r>
              <a:rPr sz="1600" b="1" spc="8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1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-6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</a:t>
            </a:r>
            <a:r>
              <a:rPr sz="1600" b="1" spc="9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filed?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ider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as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90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20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otice</a:t>
            </a:r>
            <a:r>
              <a:rPr sz="1600" spc="1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Action  to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file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Grievance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90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file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Grievance.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z="1600" b="1" dirty="0">
                <a:latin typeface="CVS Health Sans"/>
                <a:cs typeface="CVS Health Sans"/>
              </a:rPr>
              <a:t>When will</a:t>
            </a:r>
            <a:r>
              <a:rPr sz="1600" b="1" spc="1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Decision</a:t>
            </a:r>
            <a:r>
              <a:rPr sz="1600" b="1" spc="15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completed</a:t>
            </a:r>
            <a:r>
              <a:rPr sz="1600" b="1" dirty="0">
                <a:solidFill>
                  <a:srgbClr val="121212"/>
                </a:solidFill>
                <a:latin typeface="CVS Health Sans"/>
                <a:cs typeface="CVS Health Sans"/>
              </a:rPr>
              <a:t>?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2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45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calendar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days</a:t>
            </a:r>
            <a:r>
              <a:rPr sz="1600" b="1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3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received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3604" y="932218"/>
            <a:ext cx="6021070" cy="549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VS Health Sans"/>
                <a:cs typeface="CVS Health Sans"/>
              </a:rPr>
              <a:t>Member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Grievances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</a:pPr>
            <a:r>
              <a:rPr sz="1600" b="1" dirty="0">
                <a:latin typeface="CVS Health Sans"/>
                <a:cs typeface="CVS Health Sans"/>
              </a:rPr>
              <a:t>What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is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Member</a:t>
            </a:r>
            <a:r>
              <a:rPr sz="1600" b="1" spc="3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grievance?</a:t>
            </a:r>
            <a:endParaRPr sz="16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  <a:spcBef>
                <a:spcPts val="1770"/>
              </a:spcBef>
            </a:pP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someone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speaking</a:t>
            </a:r>
            <a:r>
              <a:rPr sz="1600" spc="17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behalf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expressing</a:t>
            </a:r>
            <a:endParaRPr sz="16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dissatisfaction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care,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processes.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Example:</a:t>
            </a:r>
            <a:r>
              <a:rPr sz="1600" spc="2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disagree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treatment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office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was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unable</a:t>
            </a:r>
            <a:r>
              <a:rPr sz="1600" spc="25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get</a:t>
            </a:r>
            <a:r>
              <a:rPr sz="1600" spc="-15" dirty="0">
                <a:latin typeface="CVS Health Sans"/>
                <a:cs typeface="CVS Health Sans"/>
              </a:rPr>
              <a:t> transportation.</a:t>
            </a:r>
            <a:endParaRPr sz="16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  <a:spcBef>
                <a:spcPts val="1764"/>
              </a:spcBef>
            </a:pPr>
            <a:r>
              <a:rPr sz="1600" b="1" dirty="0">
                <a:latin typeface="CVS Health Sans"/>
                <a:cs typeface="CVS Health Sans"/>
              </a:rPr>
              <a:t>When should</a:t>
            </a:r>
            <a:r>
              <a:rPr sz="1600" b="1" spc="8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Member</a:t>
            </a:r>
            <a:r>
              <a:rPr sz="1600" b="1" spc="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</a:t>
            </a:r>
            <a:r>
              <a:rPr sz="1600" b="1" spc="9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filed?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file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grievance</a:t>
            </a:r>
            <a:r>
              <a:rPr sz="1600" spc="25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any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time.</a:t>
            </a:r>
          </a:p>
          <a:p>
            <a:pPr marL="19050">
              <a:lnSpc>
                <a:spcPct val="100000"/>
              </a:lnSpc>
              <a:spcBef>
                <a:spcPts val="1764"/>
              </a:spcBef>
            </a:pPr>
            <a:r>
              <a:rPr sz="1600" b="1" dirty="0">
                <a:latin typeface="CVS Health Sans"/>
                <a:cs typeface="CVS Health Sans"/>
              </a:rPr>
              <a:t>What</a:t>
            </a:r>
            <a:r>
              <a:rPr sz="1600" b="1" spc="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should</a:t>
            </a:r>
            <a:r>
              <a:rPr sz="1600" b="1" spc="8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included</a:t>
            </a:r>
            <a:r>
              <a:rPr sz="1600" b="1" spc="8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in</a:t>
            </a:r>
            <a:r>
              <a:rPr sz="1600" b="1" spc="8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grievance?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All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detailed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information.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CVS Health Sans"/>
              <a:cs typeface="CVS Health Sans"/>
            </a:endParaRPr>
          </a:p>
          <a:p>
            <a:pPr marL="19050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latin typeface="CVS Health Sans"/>
                <a:cs typeface="CVS Health Sans"/>
              </a:rPr>
              <a:t>Who,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What,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When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Where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Why?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1600" b="1" dirty="0">
                <a:latin typeface="CVS Health Sans"/>
                <a:cs typeface="CVS Health Sans"/>
              </a:rPr>
              <a:t>When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will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a</a:t>
            </a:r>
            <a:r>
              <a:rPr sz="1600" b="1" spc="-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Grievance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Decision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</a:t>
            </a:r>
            <a:r>
              <a:rPr sz="1600" b="1" spc="-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completed?</a:t>
            </a:r>
            <a:endParaRPr sz="16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90</a:t>
            </a:r>
            <a:r>
              <a:rPr sz="1600" b="1" spc="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calendar</a:t>
            </a:r>
            <a:r>
              <a:rPr sz="1600" b="1" spc="1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days</a:t>
            </a:r>
            <a:r>
              <a:rPr sz="1600" b="1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3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received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date</a:t>
            </a:r>
            <a:r>
              <a:rPr sz="1600" dirty="0">
                <a:latin typeface="Open Sans"/>
                <a:cs typeface="Open Sans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782" y="450710"/>
            <a:ext cx="603504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How</a:t>
            </a:r>
            <a:r>
              <a:rPr sz="2650" spc="-1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to</a:t>
            </a:r>
            <a:r>
              <a:rPr sz="2650" spc="-1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submit</a:t>
            </a:r>
            <a:r>
              <a:rPr sz="2650" spc="-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</a:t>
            </a:r>
            <a:r>
              <a:rPr sz="2650" spc="-60" dirty="0">
                <a:solidFill>
                  <a:srgbClr val="000000"/>
                </a:solidFill>
              </a:rPr>
              <a:t> </a:t>
            </a:r>
            <a:r>
              <a:rPr sz="2650" spc="-15" dirty="0">
                <a:solidFill>
                  <a:srgbClr val="000000"/>
                </a:solidFill>
              </a:rPr>
              <a:t>Provider</a:t>
            </a:r>
            <a:r>
              <a:rPr sz="2650" spc="-9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Grievance?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787145" y="1058926"/>
            <a:ext cx="5613655" cy="5266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algn="just">
              <a:lnSpc>
                <a:spcPct val="152300"/>
              </a:lnSpc>
              <a:spcBef>
                <a:spcPts val="100"/>
              </a:spcBef>
            </a:pPr>
            <a:r>
              <a:rPr sz="1600" dirty="0">
                <a:latin typeface="CVS Health Sans"/>
                <a:cs typeface="CVS Health Sans"/>
              </a:rPr>
              <a:t>Call: </a:t>
            </a:r>
            <a:r>
              <a:rPr sz="1600" b="1" spc="-10" dirty="0">
                <a:latin typeface="CVS Health Sans"/>
                <a:cs typeface="CVS Health Sans"/>
              </a:rPr>
              <a:t>1-866-316-3784 </a:t>
            </a:r>
            <a:r>
              <a:rPr sz="1600" spc="-35" dirty="0">
                <a:latin typeface="CVS Health Sans"/>
                <a:cs typeface="CVS Health Sans"/>
              </a:rPr>
              <a:t>and </a:t>
            </a:r>
            <a:r>
              <a:rPr sz="1600" dirty="0">
                <a:latin typeface="CVS Health Sans"/>
                <a:cs typeface="CVS Health Sans"/>
              </a:rPr>
              <a:t>press * option </a:t>
            </a:r>
            <a:r>
              <a:rPr sz="1600" spc="-35" dirty="0">
                <a:latin typeface="CVS Health Sans"/>
                <a:cs typeface="CVS Health Sans"/>
              </a:rPr>
              <a:t>and </a:t>
            </a:r>
            <a:r>
              <a:rPr sz="1600" dirty="0">
                <a:latin typeface="CVS Health Sans"/>
                <a:cs typeface="CVS Health Sans"/>
              </a:rPr>
              <a:t>follow prompt.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Fax: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b="1" spc="-5" dirty="0">
                <a:latin typeface="CVS Health Sans"/>
                <a:cs typeface="CVS Health Sans"/>
              </a:rPr>
              <a:t>1-866-889-7517</a:t>
            </a:r>
            <a:endParaRPr lang="en-US" sz="1600" b="1" spc="-5" dirty="0">
              <a:latin typeface="CVS Health Sans"/>
              <a:cs typeface="CVS Health Sans"/>
            </a:endParaRPr>
          </a:p>
          <a:p>
            <a:pPr marL="20320" marR="5080">
              <a:lnSpc>
                <a:spcPct val="152300"/>
              </a:lnSpc>
              <a:spcBef>
                <a:spcPts val="100"/>
              </a:spcBef>
            </a:pPr>
            <a:r>
              <a:rPr lang="en-US" sz="1600" dirty="0">
                <a:latin typeface="CVS Health Sans"/>
                <a:cs typeface="CVS Health Sans"/>
              </a:rPr>
              <a:t>Mail: Aetna Better Health of Michigan  </a:t>
            </a:r>
          </a:p>
          <a:p>
            <a:pPr marL="20320" marR="5080">
              <a:lnSpc>
                <a:spcPct val="152300"/>
              </a:lnSpc>
              <a:spcBef>
                <a:spcPts val="100"/>
              </a:spcBef>
            </a:pPr>
            <a:r>
              <a:rPr lang="en-US" sz="1600" dirty="0">
                <a:latin typeface="CVS Health Sans"/>
                <a:cs typeface="CVS Health Sans"/>
              </a:rPr>
              <a:t>          Attn: Provider Grievance</a:t>
            </a:r>
          </a:p>
          <a:p>
            <a:pPr marL="20320" marR="5080">
              <a:lnSpc>
                <a:spcPct val="152300"/>
              </a:lnSpc>
              <a:spcBef>
                <a:spcPts val="100"/>
              </a:spcBef>
            </a:pPr>
            <a:r>
              <a:rPr lang="en-US" sz="1600" dirty="0">
                <a:latin typeface="CVS Health Sans"/>
                <a:cs typeface="CVS Health Sans"/>
              </a:rPr>
              <a:t>         </a:t>
            </a:r>
            <a:r>
              <a:rPr lang="en-US" sz="1600" dirty="0">
                <a:latin typeface="CVS Health Sans" panose="020B0504020202020204" pitchFamily="34" charset="0"/>
              </a:rPr>
              <a:t> </a:t>
            </a:r>
            <a:r>
              <a:rPr lang="en-US" sz="1600" dirty="0">
                <a:effectLst/>
                <a:latin typeface="CVS Health Sans" panose="020B0504020202020204" pitchFamily="34" charset="0"/>
                <a:ea typeface="Calibri" panose="020F0502020204030204" pitchFamily="34" charset="0"/>
              </a:rPr>
              <a:t>PO Box 81040</a:t>
            </a:r>
            <a:endParaRPr lang="en-US" sz="1600" dirty="0">
              <a:latin typeface="CVS Health Sans"/>
              <a:cs typeface="CVS Health Sans"/>
            </a:endParaRPr>
          </a:p>
          <a:p>
            <a:pPr marL="20320" marR="5080">
              <a:lnSpc>
                <a:spcPct val="152300"/>
              </a:lnSpc>
              <a:spcBef>
                <a:spcPts val="100"/>
              </a:spcBef>
            </a:pPr>
            <a:r>
              <a:rPr lang="en-US" sz="1600" dirty="0">
                <a:latin typeface="CVS Health Sans"/>
                <a:cs typeface="CVS Health Sans"/>
              </a:rPr>
              <a:t>         5801 Postal Road </a:t>
            </a:r>
          </a:p>
          <a:p>
            <a:pPr marL="20320" marR="5080">
              <a:lnSpc>
                <a:spcPct val="152300"/>
              </a:lnSpc>
              <a:spcBef>
                <a:spcPts val="100"/>
              </a:spcBef>
            </a:pPr>
            <a:r>
              <a:rPr lang="en-US" sz="1600" dirty="0">
                <a:latin typeface="CVS Health Sans"/>
                <a:cs typeface="CVS Health Sans"/>
              </a:rPr>
              <a:t>         Cleveland, OH  44181-0040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850" dirty="0">
              <a:latin typeface="CVS Health Sans"/>
              <a:cs typeface="CVS Health Sans"/>
            </a:endParaRPr>
          </a:p>
          <a:p>
            <a:pPr marL="14604" algn="just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Email:</a:t>
            </a:r>
            <a:r>
              <a:rPr sz="1600" spc="22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  <a:hlinkClick r:id="rId2"/>
              </a:rPr>
              <a:t>MIAppealsandGrievances@Aetna.com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</a:pPr>
            <a:endParaRPr sz="2000" dirty="0">
              <a:latin typeface="CVS Health Sans"/>
              <a:cs typeface="CVS Health Sans"/>
            </a:endParaRPr>
          </a:p>
          <a:p>
            <a:pPr marL="12700">
              <a:lnSpc>
                <a:spcPts val="1839"/>
              </a:lnSpc>
              <a:spcBef>
                <a:spcPts val="1530"/>
              </a:spcBef>
            </a:pPr>
            <a:r>
              <a:rPr sz="1600" dirty="0">
                <a:latin typeface="CVS Health Sans"/>
                <a:cs typeface="CVS Health Sans"/>
              </a:rPr>
              <a:t>Secure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Portal:</a:t>
            </a:r>
          </a:p>
          <a:p>
            <a:pPr marL="12700">
              <a:lnSpc>
                <a:spcPts val="1839"/>
              </a:lnSpc>
            </a:pPr>
            <a:r>
              <a:rPr sz="1600" b="1" spc="-15" dirty="0">
                <a:latin typeface="CVS Health Sans"/>
                <a:cs typeface="CVS Health Sans"/>
              </a:rPr>
              <a:t>AetnaBetterHealth.com/Michigan/providers/portal</a:t>
            </a:r>
            <a:endParaRPr lang="en-US" sz="1600" b="1" spc="-15" dirty="0">
              <a:latin typeface="CVS Health Sans"/>
              <a:cs typeface="CVS Health Sans"/>
            </a:endParaRPr>
          </a:p>
          <a:p>
            <a:pPr marL="12700">
              <a:lnSpc>
                <a:spcPts val="1839"/>
              </a:lnSpc>
            </a:pPr>
            <a:endParaRPr lang="en-US" sz="1600" b="1" spc="-15" dirty="0">
              <a:latin typeface="CVS Health Sans"/>
              <a:cs typeface="CVS Health Sans"/>
            </a:endParaRPr>
          </a:p>
          <a:p>
            <a:pPr marL="12700">
              <a:lnSpc>
                <a:spcPts val="1839"/>
              </a:lnSpc>
            </a:pPr>
            <a:endParaRPr lang="en-US" sz="1600" b="1" spc="-15" dirty="0">
              <a:latin typeface="CVS Health Sans"/>
              <a:cs typeface="CVS Health Sans"/>
              <a:hlinkClick r:id="rId3"/>
            </a:endParaRPr>
          </a:p>
          <a:p>
            <a:pPr marL="12700">
              <a:lnSpc>
                <a:spcPts val="1839"/>
              </a:lnSpc>
            </a:pPr>
            <a:endParaRPr lang="en-US" sz="1600" b="1" spc="-15" dirty="0">
              <a:latin typeface="CVS Health Sans"/>
              <a:cs typeface="CVS Health Sans"/>
            </a:endParaRPr>
          </a:p>
          <a:p>
            <a:pPr marL="12700">
              <a:lnSpc>
                <a:spcPts val="1839"/>
              </a:lnSpc>
            </a:pPr>
            <a:endParaRPr sz="1600" dirty="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80" y="300181"/>
            <a:ext cx="8392674" cy="472309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82395"/>
            <a:ext cx="7914120" cy="3293209"/>
          </a:xfrm>
        </p:spPr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VS Health Sans" panose="020B0504020202020204" pitchFamily="34" charset="0"/>
              </a:rPr>
              <a:t>Patricia Pogodzinski - Provider Relations Representative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VS Health Sans" panose="020B0504020202020204" pitchFamily="34" charset="0"/>
              </a:rPr>
              <a:t>Lawrence Hayes- SR. MGR, Provider Relations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CVS Health Sans" panose="020B0504020202020204" pitchFamily="34" charset="0"/>
              </a:rPr>
              <a:t>Timothy Burns,  Executive Director, Network Medicaid    </a:t>
            </a:r>
          </a:p>
          <a:p>
            <a:endParaRPr lang="en-US" sz="1800" dirty="0">
              <a:latin typeface="CVS Health Sans" panose="020B05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CVS Health Sans" panose="020B05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677" lvl="2" indent="-28575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5809" lvl="1" indent="-28575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7030A0"/>
              </a:buClr>
            </a:pP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D4CC1C-9104-4A8B-8BDF-94FAC3F5BF1B}"/>
              </a:ext>
            </a:extLst>
          </p:cNvPr>
          <p:cNvSpPr txBox="1">
            <a:spLocks/>
          </p:cNvSpPr>
          <p:nvPr/>
        </p:nvSpPr>
        <p:spPr>
          <a:xfrm>
            <a:off x="228600" y="300181"/>
            <a:ext cx="11582400" cy="7466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50059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901544" algn="l"/>
              </a:tabLst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2pPr>
            <a:lvl3pPr marL="298927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3pPr>
            <a:lvl4pPr marL="457200" indent="-222250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Calibri" pitchFamily="34" charset="0"/>
              <a:buChar char="─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4pPr>
            <a:lvl5pPr marL="604999" indent="-1369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ABH-MI Provider Experience Team      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	</a:t>
            </a: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0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782" y="348818"/>
            <a:ext cx="600392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000000"/>
                </a:solidFill>
              </a:rPr>
              <a:t>How</a:t>
            </a:r>
            <a:r>
              <a:rPr sz="2650" spc="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to</a:t>
            </a:r>
            <a:r>
              <a:rPr sz="2650" spc="-11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submit</a:t>
            </a:r>
            <a:r>
              <a:rPr sz="2650" spc="-2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</a:t>
            </a:r>
            <a:r>
              <a:rPr sz="2650" spc="-50" dirty="0">
                <a:solidFill>
                  <a:srgbClr val="000000"/>
                </a:solidFill>
              </a:rPr>
              <a:t> </a:t>
            </a:r>
            <a:r>
              <a:rPr sz="2650" spc="105" dirty="0">
                <a:solidFill>
                  <a:srgbClr val="000000"/>
                </a:solidFill>
              </a:rPr>
              <a:t>M</a:t>
            </a:r>
            <a:r>
              <a:rPr sz="2650" spc="-5" dirty="0">
                <a:solidFill>
                  <a:srgbClr val="000000"/>
                </a:solidFill>
              </a:rPr>
              <a:t>ember</a:t>
            </a:r>
            <a:r>
              <a:rPr sz="2650" spc="-17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Grievance?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1003300" y="935939"/>
            <a:ext cx="4718050" cy="449693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600" dirty="0">
                <a:latin typeface="CVS Health Sans"/>
                <a:cs typeface="CVS Health Sans"/>
              </a:rPr>
              <a:t>By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Calling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Services: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1-866-316-3784</a:t>
            </a:r>
            <a:endParaRPr sz="1600" dirty="0">
              <a:latin typeface="CVS Health Sans"/>
              <a:cs typeface="CVS Health Sans"/>
            </a:endParaRPr>
          </a:p>
          <a:p>
            <a:pPr marL="39370">
              <a:lnSpc>
                <a:spcPct val="100000"/>
              </a:lnSpc>
              <a:spcBef>
                <a:spcPts val="1019"/>
              </a:spcBef>
            </a:pPr>
            <a:r>
              <a:rPr sz="1600" dirty="0">
                <a:latin typeface="CVS Health Sans"/>
                <a:cs typeface="CVS Health Sans"/>
              </a:rPr>
              <a:t>Fax: </a:t>
            </a:r>
            <a:r>
              <a:rPr sz="1600" b="1" spc="-5" dirty="0">
                <a:latin typeface="CVS Health Sans"/>
                <a:cs typeface="CVS Health Sans"/>
              </a:rPr>
              <a:t>1-866-889-7517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CVS Health Sans"/>
              <a:cs typeface="CVS Health Sans"/>
            </a:endParaRPr>
          </a:p>
          <a:p>
            <a:pPr marR="1104900" algn="ctr">
              <a:lnSpc>
                <a:spcPct val="150000"/>
              </a:lnSpc>
            </a:pPr>
            <a:r>
              <a:rPr sz="1600" dirty="0">
                <a:latin typeface="CVS Health Sans"/>
                <a:cs typeface="CVS Health Sans"/>
              </a:rPr>
              <a:t>Mail: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1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Michigan</a:t>
            </a:r>
            <a:endParaRPr sz="1600" dirty="0">
              <a:latin typeface="CVS Health Sans"/>
              <a:cs typeface="CVS Health Sans"/>
            </a:endParaRPr>
          </a:p>
          <a:p>
            <a:pPr marR="1118235" algn="ctr">
              <a:lnSpc>
                <a:spcPct val="150000"/>
              </a:lnSpc>
            </a:pPr>
            <a:r>
              <a:rPr sz="1600" dirty="0">
                <a:latin typeface="CVS Health Sans"/>
                <a:cs typeface="CVS Health Sans"/>
              </a:rPr>
              <a:t>Attn: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Coordinator</a:t>
            </a:r>
          </a:p>
          <a:p>
            <a:pPr marL="573405">
              <a:lnSpc>
                <a:spcPct val="150000"/>
              </a:lnSpc>
              <a:spcBef>
                <a:spcPts val="5"/>
              </a:spcBef>
            </a:pPr>
            <a:r>
              <a:rPr lang="en-US" sz="1600" dirty="0">
                <a:effectLst/>
                <a:latin typeface="CVS Health Sans" panose="020B0504020202020204" pitchFamily="34" charset="0"/>
                <a:ea typeface="Calibri" panose="020F0502020204030204" pitchFamily="34" charset="0"/>
              </a:rPr>
              <a:t>PO Box 81040</a:t>
            </a:r>
            <a:br>
              <a:rPr lang="en-US" sz="1600" spc="355" dirty="0">
                <a:latin typeface="CVS Health Sans"/>
                <a:cs typeface="CVS Health Sans"/>
              </a:rPr>
            </a:br>
            <a:r>
              <a:rPr sz="1600" dirty="0">
                <a:latin typeface="CVS Health Sans"/>
                <a:cs typeface="CVS Health Sans"/>
              </a:rPr>
              <a:t>5801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Postal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Rd</a:t>
            </a:r>
          </a:p>
          <a:p>
            <a:pPr marL="573405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latin typeface="CVS Health Sans"/>
                <a:cs typeface="CVS Health Sans"/>
              </a:rPr>
              <a:t>Cleveland,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OH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44181-0040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CVS Health Sans"/>
              <a:cs typeface="CVS Health Sans"/>
            </a:endParaRPr>
          </a:p>
          <a:p>
            <a:pPr marL="1065530" marR="653415" indent="-1043305">
              <a:lnSpc>
                <a:spcPct val="150000"/>
              </a:lnSpc>
            </a:pP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person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: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Aetna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Health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Michigan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Attn: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Member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Grievance</a:t>
            </a:r>
          </a:p>
          <a:p>
            <a:pPr marL="1069975" marR="5080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latin typeface="CVS Health Sans"/>
                <a:cs typeface="CVS Health Sans"/>
              </a:rPr>
              <a:t>28588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Northwestern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Hwy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Suite#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380B </a:t>
            </a:r>
            <a:r>
              <a:rPr sz="1600" spc="-3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Southfield,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MI</a:t>
            </a:r>
            <a:r>
              <a:rPr sz="1600" spc="3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48034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6269" y="5438367"/>
            <a:ext cx="44723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VS Health Sans"/>
                <a:cs typeface="CVS Health Sans"/>
              </a:rPr>
              <a:t>Email:</a:t>
            </a:r>
            <a:r>
              <a:rPr sz="1600" spc="22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  <a:hlinkClick r:id="rId2"/>
              </a:rPr>
              <a:t>MIAppealsandGrievances@Aetna.com</a:t>
            </a:r>
            <a:endParaRPr sz="1600" dirty="0">
              <a:latin typeface="CVS Health Sans"/>
              <a:cs typeface="CVS Health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0640" y="1188719"/>
            <a:ext cx="5242559" cy="397255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82" y="6417151"/>
            <a:ext cx="111188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  <a:tabLst>
                <a:tab pos="301625" algn="l"/>
              </a:tabLst>
            </a:pPr>
            <a:r>
              <a:rPr sz="1050" b="1" spc="-25" dirty="0">
                <a:solidFill>
                  <a:srgbClr val="3E3E3E"/>
                </a:solidFill>
                <a:latin typeface="Arial"/>
                <a:cs typeface="Arial"/>
              </a:rPr>
              <a:t>4</a:t>
            </a:r>
            <a:r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1050" b="1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0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0479" y="6350000"/>
            <a:ext cx="932561" cy="18287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943860" y="271779"/>
            <a:ext cx="6304915" cy="6315075"/>
            <a:chOff x="2943860" y="271779"/>
            <a:chExt cx="6304915" cy="63150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7360" y="337819"/>
              <a:ext cx="6177280" cy="6184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75610" y="303529"/>
              <a:ext cx="6241415" cy="6251575"/>
            </a:xfrm>
            <a:custGeom>
              <a:avLst/>
              <a:gdLst/>
              <a:ahLst/>
              <a:cxnLst/>
              <a:rect l="l" t="t" r="r" b="b"/>
              <a:pathLst>
                <a:path w="6241415" h="6251575">
                  <a:moveTo>
                    <a:pt x="3120644" y="0"/>
                  </a:moveTo>
                  <a:lnTo>
                    <a:pt x="3280917" y="3937"/>
                  </a:lnTo>
                  <a:lnTo>
                    <a:pt x="3439795" y="16002"/>
                  </a:lnTo>
                  <a:lnTo>
                    <a:pt x="3595751" y="36068"/>
                  </a:lnTo>
                  <a:lnTo>
                    <a:pt x="3749294" y="63373"/>
                  </a:lnTo>
                  <a:lnTo>
                    <a:pt x="3900424" y="98171"/>
                  </a:lnTo>
                  <a:lnTo>
                    <a:pt x="4048505" y="140335"/>
                  </a:lnTo>
                  <a:lnTo>
                    <a:pt x="4193666" y="189611"/>
                  </a:lnTo>
                  <a:lnTo>
                    <a:pt x="4335145" y="245745"/>
                  </a:lnTo>
                  <a:lnTo>
                    <a:pt x="4473448" y="308356"/>
                  </a:lnTo>
                  <a:lnTo>
                    <a:pt x="4607814" y="377317"/>
                  </a:lnTo>
                  <a:lnTo>
                    <a:pt x="4738497" y="452628"/>
                  </a:lnTo>
                  <a:lnTo>
                    <a:pt x="4865243" y="533654"/>
                  </a:lnTo>
                  <a:lnTo>
                    <a:pt x="4987544" y="621157"/>
                  </a:lnTo>
                  <a:lnTo>
                    <a:pt x="5105400" y="713740"/>
                  </a:lnTo>
                  <a:lnTo>
                    <a:pt x="5218430" y="811911"/>
                  </a:lnTo>
                  <a:lnTo>
                    <a:pt x="5327142" y="915416"/>
                  </a:lnTo>
                  <a:lnTo>
                    <a:pt x="5430139" y="1024001"/>
                  </a:lnTo>
                  <a:lnTo>
                    <a:pt x="5528310" y="1137412"/>
                  </a:lnTo>
                  <a:lnTo>
                    <a:pt x="5621020" y="1255395"/>
                  </a:lnTo>
                  <a:lnTo>
                    <a:pt x="5708015" y="1378077"/>
                  </a:lnTo>
                  <a:lnTo>
                    <a:pt x="5789041" y="1504696"/>
                  </a:lnTo>
                  <a:lnTo>
                    <a:pt x="5864352" y="1635887"/>
                  </a:lnTo>
                  <a:lnTo>
                    <a:pt x="5933313" y="1770633"/>
                  </a:lnTo>
                  <a:lnTo>
                    <a:pt x="5995543" y="1908937"/>
                  </a:lnTo>
                  <a:lnTo>
                    <a:pt x="6051677" y="2050923"/>
                  </a:lnTo>
                  <a:lnTo>
                    <a:pt x="6100572" y="2196465"/>
                  </a:lnTo>
                  <a:lnTo>
                    <a:pt x="6142608" y="2344801"/>
                  </a:lnTo>
                  <a:lnTo>
                    <a:pt x="6177533" y="2495931"/>
                  </a:lnTo>
                  <a:lnTo>
                    <a:pt x="6204839" y="2649855"/>
                  </a:lnTo>
                  <a:lnTo>
                    <a:pt x="6224778" y="2806319"/>
                  </a:lnTo>
                  <a:lnTo>
                    <a:pt x="6236843" y="2965069"/>
                  </a:lnTo>
                  <a:lnTo>
                    <a:pt x="6240907" y="3125724"/>
                  </a:lnTo>
                  <a:lnTo>
                    <a:pt x="6236843" y="3286505"/>
                  </a:lnTo>
                  <a:lnTo>
                    <a:pt x="6224778" y="3445255"/>
                  </a:lnTo>
                  <a:lnTo>
                    <a:pt x="6204839" y="3601720"/>
                  </a:lnTo>
                  <a:lnTo>
                    <a:pt x="6177533" y="3755644"/>
                  </a:lnTo>
                  <a:lnTo>
                    <a:pt x="6142608" y="3906774"/>
                  </a:lnTo>
                  <a:lnTo>
                    <a:pt x="6100572" y="4055110"/>
                  </a:lnTo>
                  <a:lnTo>
                    <a:pt x="6051550" y="4200271"/>
                  </a:lnTo>
                  <a:lnTo>
                    <a:pt x="5995543" y="4342257"/>
                  </a:lnTo>
                  <a:lnTo>
                    <a:pt x="5933313" y="4480560"/>
                  </a:lnTo>
                  <a:lnTo>
                    <a:pt x="5864352" y="4615688"/>
                  </a:lnTo>
                  <a:lnTo>
                    <a:pt x="5788914" y="4746498"/>
                  </a:lnTo>
                  <a:lnTo>
                    <a:pt x="5708015" y="4873117"/>
                  </a:lnTo>
                  <a:lnTo>
                    <a:pt x="5621020" y="4995799"/>
                  </a:lnTo>
                  <a:lnTo>
                    <a:pt x="5528310" y="5113655"/>
                  </a:lnTo>
                  <a:lnTo>
                    <a:pt x="5430139" y="5227193"/>
                  </a:lnTo>
                  <a:lnTo>
                    <a:pt x="5327142" y="5335803"/>
                  </a:lnTo>
                  <a:lnTo>
                    <a:pt x="5218430" y="5439244"/>
                  </a:lnTo>
                  <a:lnTo>
                    <a:pt x="5105400" y="5537466"/>
                  </a:lnTo>
                  <a:lnTo>
                    <a:pt x="4987544" y="5630075"/>
                  </a:lnTo>
                  <a:lnTo>
                    <a:pt x="4865243" y="5717489"/>
                  </a:lnTo>
                  <a:lnTo>
                    <a:pt x="4738497" y="5798502"/>
                  </a:lnTo>
                  <a:lnTo>
                    <a:pt x="4607814" y="5873864"/>
                  </a:lnTo>
                  <a:lnTo>
                    <a:pt x="4473448" y="5942838"/>
                  </a:lnTo>
                  <a:lnTo>
                    <a:pt x="4335145" y="6005385"/>
                  </a:lnTo>
                  <a:lnTo>
                    <a:pt x="4193540" y="6061532"/>
                  </a:lnTo>
                  <a:lnTo>
                    <a:pt x="4048379" y="6110452"/>
                  </a:lnTo>
                  <a:lnTo>
                    <a:pt x="3900424" y="6152553"/>
                  </a:lnTo>
                  <a:lnTo>
                    <a:pt x="3749294" y="6187440"/>
                  </a:lnTo>
                  <a:lnTo>
                    <a:pt x="3595751" y="6215100"/>
                  </a:lnTo>
                  <a:lnTo>
                    <a:pt x="3439795" y="6234747"/>
                  </a:lnTo>
                  <a:lnTo>
                    <a:pt x="3281045" y="6247180"/>
                  </a:lnTo>
                  <a:lnTo>
                    <a:pt x="3120644" y="6251194"/>
                  </a:lnTo>
                  <a:lnTo>
                    <a:pt x="2960243" y="6247180"/>
                  </a:lnTo>
                  <a:lnTo>
                    <a:pt x="2801493" y="6235153"/>
                  </a:lnTo>
                  <a:lnTo>
                    <a:pt x="2645537" y="6215100"/>
                  </a:lnTo>
                  <a:lnTo>
                    <a:pt x="2491994" y="6187846"/>
                  </a:lnTo>
                  <a:lnTo>
                    <a:pt x="2340737" y="6152946"/>
                  </a:lnTo>
                  <a:lnTo>
                    <a:pt x="2192782" y="6110846"/>
                  </a:lnTo>
                  <a:lnTo>
                    <a:pt x="2047621" y="6061506"/>
                  </a:lnTo>
                  <a:lnTo>
                    <a:pt x="1906143" y="6005385"/>
                  </a:lnTo>
                  <a:lnTo>
                    <a:pt x="1767839" y="5942838"/>
                  </a:lnTo>
                  <a:lnTo>
                    <a:pt x="1633093" y="5873864"/>
                  </a:lnTo>
                  <a:lnTo>
                    <a:pt x="1502283" y="5798489"/>
                  </a:lnTo>
                  <a:lnTo>
                    <a:pt x="1376045" y="5717489"/>
                  </a:lnTo>
                  <a:lnTo>
                    <a:pt x="1253363" y="5630100"/>
                  </a:lnTo>
                  <a:lnTo>
                    <a:pt x="1135507" y="5537466"/>
                  </a:lnTo>
                  <a:lnTo>
                    <a:pt x="1022350" y="5439232"/>
                  </a:lnTo>
                  <a:lnTo>
                    <a:pt x="914145" y="5335803"/>
                  </a:lnTo>
                  <a:lnTo>
                    <a:pt x="810768" y="5227193"/>
                  </a:lnTo>
                  <a:lnTo>
                    <a:pt x="712469" y="5113655"/>
                  </a:lnTo>
                  <a:lnTo>
                    <a:pt x="619887" y="4995799"/>
                  </a:lnTo>
                  <a:lnTo>
                    <a:pt x="532892" y="4873117"/>
                  </a:lnTo>
                  <a:lnTo>
                    <a:pt x="451866" y="4746371"/>
                  </a:lnTo>
                  <a:lnTo>
                    <a:pt x="376427" y="4615307"/>
                  </a:lnTo>
                  <a:lnTo>
                    <a:pt x="307975" y="4480560"/>
                  </a:lnTo>
                  <a:lnTo>
                    <a:pt x="245363" y="4342257"/>
                  </a:lnTo>
                  <a:lnTo>
                    <a:pt x="189230" y="4200271"/>
                  </a:lnTo>
                  <a:lnTo>
                    <a:pt x="140335" y="4055110"/>
                  </a:lnTo>
                  <a:lnTo>
                    <a:pt x="98170" y="3906774"/>
                  </a:lnTo>
                  <a:lnTo>
                    <a:pt x="63373" y="3755644"/>
                  </a:lnTo>
                  <a:lnTo>
                    <a:pt x="36068" y="3601720"/>
                  </a:lnTo>
                  <a:lnTo>
                    <a:pt x="16001" y="3445255"/>
                  </a:lnTo>
                  <a:lnTo>
                    <a:pt x="3937" y="3286505"/>
                  </a:lnTo>
                  <a:lnTo>
                    <a:pt x="0" y="3125724"/>
                  </a:lnTo>
                  <a:lnTo>
                    <a:pt x="3937" y="2965069"/>
                  </a:lnTo>
                  <a:lnTo>
                    <a:pt x="16001" y="2806319"/>
                  </a:lnTo>
                  <a:lnTo>
                    <a:pt x="36068" y="2649855"/>
                  </a:lnTo>
                  <a:lnTo>
                    <a:pt x="63373" y="2495931"/>
                  </a:lnTo>
                  <a:lnTo>
                    <a:pt x="98170" y="2344801"/>
                  </a:lnTo>
                  <a:lnTo>
                    <a:pt x="140335" y="2196465"/>
                  </a:lnTo>
                  <a:lnTo>
                    <a:pt x="189230" y="2050923"/>
                  </a:lnTo>
                  <a:lnTo>
                    <a:pt x="245363" y="1908937"/>
                  </a:lnTo>
                  <a:lnTo>
                    <a:pt x="307975" y="1770633"/>
                  </a:lnTo>
                  <a:lnTo>
                    <a:pt x="376427" y="1635887"/>
                  </a:lnTo>
                  <a:lnTo>
                    <a:pt x="451866" y="1504696"/>
                  </a:lnTo>
                  <a:lnTo>
                    <a:pt x="532892" y="1378077"/>
                  </a:lnTo>
                  <a:lnTo>
                    <a:pt x="619887" y="1255395"/>
                  </a:lnTo>
                  <a:lnTo>
                    <a:pt x="712469" y="1137412"/>
                  </a:lnTo>
                  <a:lnTo>
                    <a:pt x="810768" y="1024001"/>
                  </a:lnTo>
                  <a:lnTo>
                    <a:pt x="914145" y="915416"/>
                  </a:lnTo>
                  <a:lnTo>
                    <a:pt x="1022350" y="811911"/>
                  </a:lnTo>
                  <a:lnTo>
                    <a:pt x="1135507" y="713740"/>
                  </a:lnTo>
                  <a:lnTo>
                    <a:pt x="1253363" y="621030"/>
                  </a:lnTo>
                  <a:lnTo>
                    <a:pt x="1376045" y="533654"/>
                  </a:lnTo>
                  <a:lnTo>
                    <a:pt x="1502283" y="452628"/>
                  </a:lnTo>
                  <a:lnTo>
                    <a:pt x="1633093" y="377317"/>
                  </a:lnTo>
                  <a:lnTo>
                    <a:pt x="1767839" y="308356"/>
                  </a:lnTo>
                  <a:lnTo>
                    <a:pt x="1906143" y="245745"/>
                  </a:lnTo>
                  <a:lnTo>
                    <a:pt x="2047621" y="189611"/>
                  </a:lnTo>
                  <a:lnTo>
                    <a:pt x="2192782" y="140335"/>
                  </a:lnTo>
                  <a:lnTo>
                    <a:pt x="2340737" y="98171"/>
                  </a:lnTo>
                  <a:lnTo>
                    <a:pt x="2491994" y="63373"/>
                  </a:lnTo>
                  <a:lnTo>
                    <a:pt x="2645537" y="36068"/>
                  </a:lnTo>
                  <a:lnTo>
                    <a:pt x="2801493" y="16002"/>
                  </a:lnTo>
                  <a:lnTo>
                    <a:pt x="2960243" y="3937"/>
                  </a:lnTo>
                  <a:lnTo>
                    <a:pt x="3120644" y="0"/>
                  </a:lnTo>
                  <a:close/>
                </a:path>
              </a:pathLst>
            </a:custGeom>
            <a:ln w="635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52400" y="-50801"/>
            <a:ext cx="120396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5279" y="6156959"/>
            <a:ext cx="4084320" cy="579120"/>
          </a:xfrm>
          <a:custGeom>
            <a:avLst/>
            <a:gdLst/>
            <a:ahLst/>
            <a:cxnLst/>
            <a:rect l="l" t="t" r="r" b="b"/>
            <a:pathLst>
              <a:path w="4084320" h="579120">
                <a:moveTo>
                  <a:pt x="4084320" y="0"/>
                </a:moveTo>
                <a:lnTo>
                  <a:pt x="0" y="0"/>
                </a:lnTo>
                <a:lnTo>
                  <a:pt x="0" y="579119"/>
                </a:lnTo>
                <a:lnTo>
                  <a:pt x="4084320" y="579119"/>
                </a:lnTo>
                <a:lnTo>
                  <a:pt x="408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7680" y="6228079"/>
            <a:ext cx="4084320" cy="579120"/>
          </a:xfrm>
          <a:custGeom>
            <a:avLst/>
            <a:gdLst/>
            <a:ahLst/>
            <a:cxnLst/>
            <a:rect l="l" t="t" r="r" b="b"/>
            <a:pathLst>
              <a:path w="4084320" h="579120">
                <a:moveTo>
                  <a:pt x="4084320" y="0"/>
                </a:moveTo>
                <a:lnTo>
                  <a:pt x="0" y="0"/>
                </a:lnTo>
                <a:lnTo>
                  <a:pt x="0" y="579120"/>
                </a:lnTo>
                <a:lnTo>
                  <a:pt x="4084320" y="579120"/>
                </a:lnTo>
                <a:lnTo>
                  <a:pt x="408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13335" y="2377331"/>
            <a:ext cx="6565329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solidFill>
                  <a:srgbClr val="7030A0"/>
                </a:solidFill>
              </a:rPr>
              <a:t>Questions?</a:t>
            </a:r>
            <a:br>
              <a:rPr lang="en-US" sz="1800" dirty="0">
                <a:solidFill>
                  <a:srgbClr val="7030A0"/>
                </a:solidFill>
              </a:rPr>
            </a:b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280" y="300181"/>
            <a:ext cx="8392674" cy="472309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D4CC1C-9104-4A8B-8BDF-94FAC3F5BF1B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2192000" cy="81823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Tx/>
              <a:buNone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1pPr>
            <a:lvl2pPr marL="150059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tabLst>
                <a:tab pos="901544" algn="l"/>
              </a:tabLst>
              <a:defRPr sz="1400" b="0" i="0" kern="1200" baseline="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2pPr>
            <a:lvl3pPr marL="298927" indent="-1500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3pPr>
            <a:lvl4pPr marL="457200" indent="-222250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Calibri" pitchFamily="34" charset="0"/>
              <a:buChar char="─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4pPr>
            <a:lvl5pPr marL="604999" indent="-136959" algn="l" defTabSz="685983" rtl="0" eaLnBrk="1" latinLnBrk="0" hangingPunct="1">
              <a:spcBef>
                <a:spcPts val="600"/>
              </a:spcBef>
              <a:spcAft>
                <a:spcPts val="0"/>
              </a:spcAft>
              <a:buClrTx/>
              <a:buFont typeface="Lucida Grande"/>
              <a:buChar char="-"/>
              <a:tabLst>
                <a:tab pos="901544" algn="l"/>
              </a:tabLst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Open Sans Light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VS Health Sans" panose="020B05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Eligibility / Member Identification Cards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	</a:t>
            </a:r>
            <a:r>
              <a:rPr lang="en-US" b="1" dirty="0"/>
              <a:t>	</a:t>
            </a:r>
            <a:endParaRPr lang="en-US" dirty="0"/>
          </a:p>
        </p:txBody>
      </p:sp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EAF6FB80-58A9-448F-A2D9-C148B00B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326" y="1218344"/>
            <a:ext cx="5924764" cy="5639656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C0BBF40-CF16-405F-A6F3-0C732302B09F}"/>
              </a:ext>
            </a:extLst>
          </p:cNvPr>
          <p:cNvSpPr txBox="1"/>
          <p:nvPr/>
        </p:nvSpPr>
        <p:spPr>
          <a:xfrm>
            <a:off x="503210" y="1752600"/>
            <a:ext cx="5516590" cy="249812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0"/>
              </a:spcBef>
            </a:pPr>
            <a:r>
              <a:rPr lang="en-US" sz="1400" spc="-4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  <a:r>
              <a:rPr sz="1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sz="1400" spc="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eligibility,</a:t>
            </a:r>
            <a:r>
              <a:rPr sz="140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PCP</a:t>
            </a:r>
            <a:r>
              <a:rPr sz="14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assignment,</a:t>
            </a:r>
            <a:r>
              <a:rPr sz="1400" spc="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benefits,</a:t>
            </a:r>
            <a:r>
              <a:rPr sz="1400"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co-pays/deductibles</a:t>
            </a:r>
            <a:r>
              <a:rPr sz="1400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by: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5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4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4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sz="14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25" dirty="0">
                <a:latin typeface="Arial" panose="020B0604020202020204" pitchFamily="34" charset="0"/>
                <a:cs typeface="Arial" panose="020B0604020202020204" pitchFamily="34" charset="0"/>
              </a:rPr>
              <a:t>CHAMPS</a:t>
            </a:r>
            <a:r>
              <a:rPr sz="14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sz="14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sz="14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4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www.michigan.gov/</a:t>
            </a: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medicaidproviders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7180" indent="-285115">
              <a:lnSpc>
                <a:spcPct val="100000"/>
              </a:lnSpc>
              <a:spcBef>
                <a:spcPts val="1190"/>
              </a:spcBef>
              <a:buSzPct val="8648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00" spc="-15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sz="1400"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sz="14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spc="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380" lvl="1" indent="-285115">
              <a:spcBef>
                <a:spcPts val="1190"/>
              </a:spcBef>
              <a:buSzPct val="8648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https://www.aetnabetterhealth.com/michigan/providers/portal</a:t>
            </a:r>
            <a:endParaRPr lang="en-US" sz="1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4380" lvl="1" indent="-285115">
              <a:spcBef>
                <a:spcPts val="1190"/>
              </a:spcBef>
              <a:buSzPct val="86486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https://Availity.com</a:t>
            </a:r>
            <a:r>
              <a:rPr lang="en-US" sz="1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065">
              <a:lnSpc>
                <a:spcPct val="100000"/>
              </a:lnSpc>
              <a:spcBef>
                <a:spcPts val="5"/>
              </a:spcBef>
              <a:buSzPct val="86486"/>
              <a:tabLst>
                <a:tab pos="297180" algn="l"/>
                <a:tab pos="297815" algn="l"/>
              </a:tabLst>
            </a:pPr>
            <a:endParaRPr sz="1850" dirty="0">
              <a:latin typeface="CVS Health Sans"/>
              <a:cs typeface="CVS Health Sans"/>
            </a:endParaRPr>
          </a:p>
        </p:txBody>
      </p:sp>
    </p:spTree>
    <p:extLst>
      <p:ext uri="{BB962C8B-B14F-4D97-AF65-F5344CB8AC3E}">
        <p14:creationId xmlns:p14="http://schemas.microsoft.com/office/powerpoint/2010/main" val="245389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004" y="418033"/>
            <a:ext cx="1062799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155" dirty="0">
                <a:solidFill>
                  <a:srgbClr val="7030A0"/>
                </a:solidFill>
              </a:rPr>
              <a:t>A</a:t>
            </a:r>
            <a:r>
              <a:rPr sz="2650" spc="-5" dirty="0">
                <a:solidFill>
                  <a:srgbClr val="7030A0"/>
                </a:solidFill>
              </a:rPr>
              <a:t>etna</a:t>
            </a:r>
            <a:r>
              <a:rPr sz="2650" spc="-125" dirty="0">
                <a:solidFill>
                  <a:srgbClr val="7030A0"/>
                </a:solidFill>
              </a:rPr>
              <a:t> </a:t>
            </a:r>
            <a:r>
              <a:rPr sz="2650" spc="-160" dirty="0">
                <a:solidFill>
                  <a:srgbClr val="7030A0"/>
                </a:solidFill>
              </a:rPr>
              <a:t>B</a:t>
            </a:r>
            <a:r>
              <a:rPr sz="2650" spc="-5" dirty="0">
                <a:solidFill>
                  <a:srgbClr val="7030A0"/>
                </a:solidFill>
              </a:rPr>
              <a:t>et</a:t>
            </a:r>
            <a:r>
              <a:rPr sz="2650" spc="-10" dirty="0">
                <a:solidFill>
                  <a:srgbClr val="7030A0"/>
                </a:solidFill>
              </a:rPr>
              <a:t>t</a:t>
            </a:r>
            <a:r>
              <a:rPr sz="2650" spc="-5" dirty="0">
                <a:solidFill>
                  <a:srgbClr val="7030A0"/>
                </a:solidFill>
              </a:rPr>
              <a:t>er</a:t>
            </a:r>
            <a:r>
              <a:rPr sz="2650" spc="-85" dirty="0">
                <a:solidFill>
                  <a:srgbClr val="7030A0"/>
                </a:solidFill>
              </a:rPr>
              <a:t> </a:t>
            </a:r>
            <a:r>
              <a:rPr sz="2650" spc="-80" dirty="0">
                <a:solidFill>
                  <a:srgbClr val="7030A0"/>
                </a:solidFill>
              </a:rPr>
              <a:t>H</a:t>
            </a:r>
            <a:r>
              <a:rPr sz="2650" spc="-5" dirty="0">
                <a:solidFill>
                  <a:srgbClr val="7030A0"/>
                </a:solidFill>
              </a:rPr>
              <a:t>ealth</a:t>
            </a:r>
            <a:r>
              <a:rPr sz="2650" spc="-275" dirty="0">
                <a:solidFill>
                  <a:srgbClr val="7030A0"/>
                </a:solidFill>
              </a:rPr>
              <a:t> </a:t>
            </a:r>
            <a:r>
              <a:rPr sz="2650" spc="-5" dirty="0">
                <a:solidFill>
                  <a:srgbClr val="7030A0"/>
                </a:solidFill>
              </a:rPr>
              <a:t>of</a:t>
            </a:r>
            <a:r>
              <a:rPr sz="2650" spc="-100" dirty="0">
                <a:solidFill>
                  <a:srgbClr val="7030A0"/>
                </a:solidFill>
              </a:rPr>
              <a:t> </a:t>
            </a:r>
            <a:r>
              <a:rPr sz="2650" spc="110" dirty="0">
                <a:solidFill>
                  <a:srgbClr val="7030A0"/>
                </a:solidFill>
              </a:rPr>
              <a:t>M</a:t>
            </a:r>
            <a:r>
              <a:rPr sz="2650" spc="-5" dirty="0">
                <a:solidFill>
                  <a:srgbClr val="7030A0"/>
                </a:solidFill>
              </a:rPr>
              <a:t>ichigan</a:t>
            </a:r>
            <a:r>
              <a:rPr sz="2650" spc="-195" dirty="0">
                <a:solidFill>
                  <a:srgbClr val="7030A0"/>
                </a:solidFill>
              </a:rPr>
              <a:t> </a:t>
            </a:r>
            <a:r>
              <a:rPr sz="2650" spc="-345" dirty="0">
                <a:solidFill>
                  <a:srgbClr val="7030A0"/>
                </a:solidFill>
              </a:rPr>
              <a:t>W</a:t>
            </a:r>
            <a:r>
              <a:rPr sz="2650" spc="-5" dirty="0">
                <a:solidFill>
                  <a:srgbClr val="7030A0"/>
                </a:solidFill>
              </a:rPr>
              <a:t>ebsite</a:t>
            </a:r>
            <a:endParaRPr sz="2650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783" y="1267764"/>
            <a:ext cx="5527040" cy="4380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VS Health Sans"/>
                <a:cs typeface="CVS Health Sans"/>
              </a:rPr>
              <a:t>Providers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access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of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Michigan </a:t>
            </a:r>
            <a:r>
              <a:rPr sz="1600" spc="-3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website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100" dirty="0">
                <a:latin typeface="CVS Health Sans"/>
                <a:cs typeface="CVS Health Sans"/>
              </a:rPr>
              <a:t> </a:t>
            </a:r>
            <a:r>
              <a:rPr sz="1600" b="1" u="sng" dirty="0">
                <a:latin typeface="CVS Health Sans"/>
                <a:cs typeface="CVS Health Sans"/>
                <a:hlinkClick r:id="rId2"/>
              </a:rPr>
              <a:t>AetnaBetterHealth.com/Michigan</a:t>
            </a:r>
            <a:r>
              <a:rPr lang="en-US" sz="1600" b="1" u="sng" dirty="0">
                <a:latin typeface="CVS Health Sans"/>
                <a:cs typeface="CVS Health Sans"/>
              </a:rPr>
              <a:t> </a:t>
            </a:r>
            <a:endParaRPr sz="1600" u="sng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latin typeface="CVS Health Sans"/>
              <a:cs typeface="CVS Health Sans"/>
            </a:endParaRPr>
          </a:p>
          <a:p>
            <a:pPr marL="15875" marR="183515">
              <a:lnSpc>
                <a:spcPct val="100000"/>
              </a:lnSpc>
            </a:pPr>
            <a:r>
              <a:rPr sz="1600" dirty="0">
                <a:latin typeface="CVS Health Sans"/>
                <a:cs typeface="CVS Health Sans"/>
              </a:rPr>
              <a:t>There you'll find tools and resources to make doing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business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with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Aetna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quick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and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simple.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We've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listed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 few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 the tools and resources found on the "For Providers"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tab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below:</a:t>
            </a:r>
          </a:p>
          <a:p>
            <a:pPr marL="297180" indent="-285115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Directory</a:t>
            </a: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Manual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20" dirty="0">
                <a:latin typeface="CVS Health Sans"/>
                <a:cs typeface="CVS Health Sans"/>
              </a:rPr>
              <a:t>Notifications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and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Newsletters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30" dirty="0">
                <a:latin typeface="CVS Health Sans"/>
                <a:cs typeface="CVS Health Sans"/>
              </a:rPr>
              <a:t>Authorizations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25" dirty="0">
                <a:latin typeface="CVS Health Sans"/>
                <a:cs typeface="CVS Health Sans"/>
              </a:rPr>
              <a:t>Document</a:t>
            </a:r>
            <a:r>
              <a:rPr sz="1600" spc="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Library</a:t>
            </a:r>
          </a:p>
          <a:p>
            <a:pPr marL="297180" indent="-2851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5" dirty="0">
                <a:latin typeface="CVS Health Sans"/>
                <a:cs typeface="CVS Health Sans"/>
              </a:rPr>
              <a:t>Pharmacy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Practice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Guidelines/Screening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Tools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Education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8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5" dirty="0">
                <a:latin typeface="CVS Health Sans"/>
                <a:cs typeface="CVS Health Sans"/>
              </a:rPr>
              <a:t>Secure</a:t>
            </a:r>
            <a:r>
              <a:rPr sz="1600" spc="16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2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25" dirty="0">
                <a:latin typeface="CVS Health Sans"/>
                <a:cs typeface="CVS Health Sans"/>
              </a:rPr>
              <a:t>HEDIS</a:t>
            </a:r>
            <a:endParaRPr lang="en-US" sz="1600" spc="-25" dirty="0">
              <a:latin typeface="CVS Health Sans"/>
              <a:cs typeface="CVS Health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5117" y="1143001"/>
            <a:ext cx="6045199" cy="42271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898206"/>
            <a:ext cx="5248275" cy="52296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405" y="370395"/>
            <a:ext cx="5664835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Se</a:t>
            </a:r>
            <a:r>
              <a:rPr sz="2650" spc="-114" dirty="0">
                <a:solidFill>
                  <a:srgbClr val="000000"/>
                </a:solidFill>
              </a:rPr>
              <a:t>c</a:t>
            </a:r>
            <a:r>
              <a:rPr sz="2650" spc="-5" dirty="0">
                <a:solidFill>
                  <a:srgbClr val="000000"/>
                </a:solidFill>
              </a:rPr>
              <a:t>ure</a:t>
            </a:r>
            <a:r>
              <a:rPr sz="2650" spc="-210" dirty="0">
                <a:solidFill>
                  <a:srgbClr val="000000"/>
                </a:solidFill>
              </a:rPr>
              <a:t> </a:t>
            </a:r>
            <a:r>
              <a:rPr sz="2650" spc="-90" dirty="0">
                <a:solidFill>
                  <a:srgbClr val="000000"/>
                </a:solidFill>
              </a:rPr>
              <a:t>P</a:t>
            </a:r>
            <a:r>
              <a:rPr sz="2650" spc="-5" dirty="0">
                <a:solidFill>
                  <a:srgbClr val="000000"/>
                </a:solidFill>
              </a:rPr>
              <a:t>rovi</a:t>
            </a:r>
            <a:r>
              <a:rPr sz="2650" spc="-105" dirty="0">
                <a:solidFill>
                  <a:srgbClr val="000000"/>
                </a:solidFill>
              </a:rPr>
              <a:t>d</a:t>
            </a:r>
            <a:r>
              <a:rPr sz="2650" spc="-5" dirty="0">
                <a:solidFill>
                  <a:srgbClr val="000000"/>
                </a:solidFill>
              </a:rPr>
              <a:t>er</a:t>
            </a:r>
            <a:r>
              <a:rPr sz="2650" spc="-165" dirty="0">
                <a:solidFill>
                  <a:srgbClr val="000000"/>
                </a:solidFill>
              </a:rPr>
              <a:t> </a:t>
            </a:r>
            <a:r>
              <a:rPr sz="2650" spc="-90" dirty="0">
                <a:solidFill>
                  <a:srgbClr val="000000"/>
                </a:solidFill>
              </a:rPr>
              <a:t>P</a:t>
            </a:r>
            <a:r>
              <a:rPr sz="2650" spc="-5" dirty="0">
                <a:solidFill>
                  <a:srgbClr val="000000"/>
                </a:solidFill>
              </a:rPr>
              <a:t>ortal</a:t>
            </a:r>
            <a:r>
              <a:rPr sz="2650" spc="-27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Regi</a:t>
            </a:r>
            <a:r>
              <a:rPr sz="2650" spc="-120" dirty="0">
                <a:solidFill>
                  <a:srgbClr val="000000"/>
                </a:solidFill>
              </a:rPr>
              <a:t>s</a:t>
            </a:r>
            <a:r>
              <a:rPr sz="2650" spc="-5" dirty="0">
                <a:solidFill>
                  <a:srgbClr val="000000"/>
                </a:solidFill>
              </a:rPr>
              <a:t>tra</a:t>
            </a:r>
            <a:r>
              <a:rPr sz="2650" spc="-90" dirty="0">
                <a:solidFill>
                  <a:srgbClr val="000000"/>
                </a:solidFill>
              </a:rPr>
              <a:t>t</a:t>
            </a:r>
            <a:r>
              <a:rPr sz="2650" spc="-5" dirty="0">
                <a:solidFill>
                  <a:srgbClr val="000000"/>
                </a:solidFill>
              </a:rPr>
              <a:t>ion</a:t>
            </a:r>
            <a:endParaRPr sz="2650" dirty="0"/>
          </a:p>
        </p:txBody>
      </p:sp>
      <p:sp>
        <p:nvSpPr>
          <p:cNvPr id="4" name="object 4"/>
          <p:cNvSpPr txBox="1"/>
          <p:nvPr/>
        </p:nvSpPr>
        <p:spPr>
          <a:xfrm>
            <a:off x="542925" y="1184668"/>
            <a:ext cx="4259580" cy="42290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430"/>
              </a:spcBef>
            </a:pPr>
            <a:r>
              <a:rPr sz="1450" spc="-85" dirty="0">
                <a:latin typeface="CVS Health Sans"/>
                <a:cs typeface="CVS Health Sans"/>
              </a:rPr>
              <a:t>T</a:t>
            </a:r>
            <a:r>
              <a:rPr sz="1450" spc="-5" dirty="0">
                <a:latin typeface="CVS Health Sans"/>
                <a:cs typeface="CVS Health Sans"/>
              </a:rPr>
              <a:t>o</a:t>
            </a:r>
            <a:r>
              <a:rPr sz="1450" spc="-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register</a:t>
            </a:r>
            <a:r>
              <a:rPr sz="1450" spc="-8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for</a:t>
            </a:r>
            <a:r>
              <a:rPr sz="1450" spc="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access</a:t>
            </a:r>
            <a:r>
              <a:rPr sz="1450" spc="-90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t</a:t>
            </a:r>
            <a:r>
              <a:rPr sz="1450" spc="-5" dirty="0">
                <a:latin typeface="CVS Health Sans"/>
                <a:cs typeface="CVS Health Sans"/>
              </a:rPr>
              <a:t>o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secure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provider</a:t>
            </a:r>
            <a:r>
              <a:rPr sz="1450" spc="-8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portal  </a:t>
            </a:r>
            <a:r>
              <a:rPr sz="1450" spc="-10" dirty="0">
                <a:latin typeface="CVS Health Sans"/>
                <a:cs typeface="CVS Health Sans"/>
              </a:rPr>
              <a:t>o</a:t>
            </a:r>
            <a:r>
              <a:rPr sz="1450" spc="-5" dirty="0">
                <a:latin typeface="CVS Health Sans"/>
                <a:cs typeface="CVS Health Sans"/>
              </a:rPr>
              <a:t>n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95" dirty="0">
                <a:latin typeface="CVS Health Sans"/>
                <a:cs typeface="CVS Health Sans"/>
              </a:rPr>
              <a:t>A</a:t>
            </a:r>
            <a:r>
              <a:rPr sz="1450" spc="-5" dirty="0">
                <a:latin typeface="CVS Health Sans"/>
                <a:cs typeface="CVS Health Sans"/>
              </a:rPr>
              <a:t>vailit</a:t>
            </a:r>
            <a:r>
              <a:rPr sz="1450" spc="-90" dirty="0">
                <a:latin typeface="CVS Health Sans"/>
                <a:cs typeface="CVS Health Sans"/>
              </a:rPr>
              <a:t>y</a:t>
            </a:r>
            <a:r>
              <a:rPr sz="1450" spc="-5" dirty="0">
                <a:latin typeface="CVS Health Sans"/>
                <a:cs typeface="CVS Health Sans"/>
              </a:rPr>
              <a:t>, si</a:t>
            </a:r>
            <a:r>
              <a:rPr sz="1450" spc="-90" dirty="0">
                <a:latin typeface="CVS Health Sans"/>
                <a:cs typeface="CVS Health Sans"/>
              </a:rPr>
              <a:t>m</a:t>
            </a:r>
            <a:r>
              <a:rPr sz="1450" spc="-5" dirty="0">
                <a:latin typeface="CVS Health Sans"/>
                <a:cs typeface="CVS Health Sans"/>
              </a:rPr>
              <a:t>ply</a:t>
            </a:r>
            <a:r>
              <a:rPr sz="1450" dirty="0">
                <a:latin typeface="CVS Health Sans"/>
                <a:cs typeface="CVS Health Sans"/>
              </a:rPr>
              <a:t> </a:t>
            </a:r>
            <a:r>
              <a:rPr sz="1450" spc="-10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follow</a:t>
            </a:r>
            <a:r>
              <a:rPr sz="1450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these</a:t>
            </a:r>
            <a:r>
              <a:rPr sz="1450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fou</a:t>
            </a:r>
            <a:r>
              <a:rPr sz="1450" spc="-5" dirty="0">
                <a:latin typeface="CVS Health Sans"/>
                <a:cs typeface="CVS Health Sans"/>
              </a:rPr>
              <a:t>r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easy</a:t>
            </a:r>
            <a:r>
              <a:rPr sz="1450" spc="-5" dirty="0">
                <a:latin typeface="CVS Health Sans"/>
                <a:cs typeface="CVS Health Sans"/>
              </a:rPr>
              <a:t> steps</a:t>
            </a:r>
            <a:r>
              <a:rPr sz="1250" spc="5" dirty="0">
                <a:latin typeface="CVS Health Sans"/>
                <a:cs typeface="CVS Health Sans"/>
              </a:rPr>
              <a:t>:</a:t>
            </a:r>
            <a:endParaRPr sz="125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59" y="2052320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19" h="375919">
                <a:moveTo>
                  <a:pt x="187960" y="0"/>
                </a:moveTo>
                <a:lnTo>
                  <a:pt x="137985" y="6731"/>
                </a:lnTo>
                <a:lnTo>
                  <a:pt x="93091" y="25654"/>
                </a:lnTo>
                <a:lnTo>
                  <a:pt x="55054" y="54991"/>
                </a:lnTo>
                <a:lnTo>
                  <a:pt x="25666" y="93091"/>
                </a:lnTo>
                <a:lnTo>
                  <a:pt x="6718" y="138049"/>
                </a:lnTo>
                <a:lnTo>
                  <a:pt x="0" y="187960"/>
                </a:lnTo>
                <a:lnTo>
                  <a:pt x="6718" y="237871"/>
                </a:lnTo>
                <a:lnTo>
                  <a:pt x="25666" y="282829"/>
                </a:lnTo>
                <a:lnTo>
                  <a:pt x="55054" y="320929"/>
                </a:lnTo>
                <a:lnTo>
                  <a:pt x="93091" y="350266"/>
                </a:lnTo>
                <a:lnTo>
                  <a:pt x="137985" y="369189"/>
                </a:lnTo>
                <a:lnTo>
                  <a:pt x="187960" y="375920"/>
                </a:lnTo>
                <a:lnTo>
                  <a:pt x="237934" y="369189"/>
                </a:lnTo>
                <a:lnTo>
                  <a:pt x="282829" y="350266"/>
                </a:lnTo>
                <a:lnTo>
                  <a:pt x="320865" y="320929"/>
                </a:lnTo>
                <a:lnTo>
                  <a:pt x="350253" y="282829"/>
                </a:lnTo>
                <a:lnTo>
                  <a:pt x="369201" y="237871"/>
                </a:lnTo>
                <a:lnTo>
                  <a:pt x="375920" y="187960"/>
                </a:lnTo>
                <a:lnTo>
                  <a:pt x="369201" y="138049"/>
                </a:lnTo>
                <a:lnTo>
                  <a:pt x="350253" y="93091"/>
                </a:lnTo>
                <a:lnTo>
                  <a:pt x="320865" y="54991"/>
                </a:lnTo>
                <a:lnTo>
                  <a:pt x="282829" y="25654"/>
                </a:lnTo>
                <a:lnTo>
                  <a:pt x="237934" y="6731"/>
                </a:lnTo>
                <a:lnTo>
                  <a:pt x="187960" y="0"/>
                </a:lnTo>
                <a:close/>
              </a:path>
            </a:pathLst>
          </a:custGeom>
          <a:solidFill>
            <a:srgbClr val="543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59" y="3048000"/>
            <a:ext cx="375920" cy="386080"/>
          </a:xfrm>
          <a:custGeom>
            <a:avLst/>
            <a:gdLst/>
            <a:ahLst/>
            <a:cxnLst/>
            <a:rect l="l" t="t" r="r" b="b"/>
            <a:pathLst>
              <a:path w="375919" h="386079">
                <a:moveTo>
                  <a:pt x="187960" y="0"/>
                </a:moveTo>
                <a:lnTo>
                  <a:pt x="144856" y="5080"/>
                </a:lnTo>
                <a:lnTo>
                  <a:pt x="105295" y="19558"/>
                </a:lnTo>
                <a:lnTo>
                  <a:pt x="70396" y="42418"/>
                </a:lnTo>
                <a:lnTo>
                  <a:pt x="41287" y="72263"/>
                </a:lnTo>
                <a:lnTo>
                  <a:pt x="19100" y="108204"/>
                </a:lnTo>
                <a:lnTo>
                  <a:pt x="4965" y="148717"/>
                </a:lnTo>
                <a:lnTo>
                  <a:pt x="0" y="193040"/>
                </a:lnTo>
                <a:lnTo>
                  <a:pt x="4965" y="237363"/>
                </a:lnTo>
                <a:lnTo>
                  <a:pt x="19100" y="277876"/>
                </a:lnTo>
                <a:lnTo>
                  <a:pt x="41287" y="313817"/>
                </a:lnTo>
                <a:lnTo>
                  <a:pt x="70396" y="343662"/>
                </a:lnTo>
                <a:lnTo>
                  <a:pt x="105295" y="366522"/>
                </a:lnTo>
                <a:lnTo>
                  <a:pt x="144856" y="381000"/>
                </a:lnTo>
                <a:lnTo>
                  <a:pt x="187960" y="386080"/>
                </a:lnTo>
                <a:lnTo>
                  <a:pt x="231063" y="381000"/>
                </a:lnTo>
                <a:lnTo>
                  <a:pt x="270624" y="366522"/>
                </a:lnTo>
                <a:lnTo>
                  <a:pt x="305523" y="343662"/>
                </a:lnTo>
                <a:lnTo>
                  <a:pt x="334632" y="313817"/>
                </a:lnTo>
                <a:lnTo>
                  <a:pt x="356819" y="277876"/>
                </a:lnTo>
                <a:lnTo>
                  <a:pt x="370954" y="237363"/>
                </a:lnTo>
                <a:lnTo>
                  <a:pt x="375920" y="193040"/>
                </a:lnTo>
                <a:lnTo>
                  <a:pt x="370954" y="148717"/>
                </a:lnTo>
                <a:lnTo>
                  <a:pt x="356819" y="108204"/>
                </a:lnTo>
                <a:lnTo>
                  <a:pt x="334632" y="72263"/>
                </a:lnTo>
                <a:lnTo>
                  <a:pt x="305523" y="42418"/>
                </a:lnTo>
                <a:lnTo>
                  <a:pt x="270624" y="19558"/>
                </a:lnTo>
                <a:lnTo>
                  <a:pt x="231063" y="5080"/>
                </a:lnTo>
                <a:lnTo>
                  <a:pt x="187960" y="0"/>
                </a:lnTo>
                <a:close/>
              </a:path>
            </a:pathLst>
          </a:custGeom>
          <a:solidFill>
            <a:srgbClr val="7B3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59" y="4033520"/>
            <a:ext cx="375920" cy="386080"/>
          </a:xfrm>
          <a:custGeom>
            <a:avLst/>
            <a:gdLst/>
            <a:ahLst/>
            <a:cxnLst/>
            <a:rect l="l" t="t" r="r" b="b"/>
            <a:pathLst>
              <a:path w="375919" h="386079">
                <a:moveTo>
                  <a:pt x="187960" y="0"/>
                </a:moveTo>
                <a:lnTo>
                  <a:pt x="144856" y="5079"/>
                </a:lnTo>
                <a:lnTo>
                  <a:pt x="105295" y="19557"/>
                </a:lnTo>
                <a:lnTo>
                  <a:pt x="70396" y="42417"/>
                </a:lnTo>
                <a:lnTo>
                  <a:pt x="41287" y="72262"/>
                </a:lnTo>
                <a:lnTo>
                  <a:pt x="19100" y="108203"/>
                </a:lnTo>
                <a:lnTo>
                  <a:pt x="4965" y="148716"/>
                </a:lnTo>
                <a:lnTo>
                  <a:pt x="0" y="193039"/>
                </a:lnTo>
                <a:lnTo>
                  <a:pt x="4965" y="237362"/>
                </a:lnTo>
                <a:lnTo>
                  <a:pt x="19100" y="277875"/>
                </a:lnTo>
                <a:lnTo>
                  <a:pt x="41287" y="313816"/>
                </a:lnTo>
                <a:lnTo>
                  <a:pt x="70396" y="343661"/>
                </a:lnTo>
                <a:lnTo>
                  <a:pt x="105295" y="366521"/>
                </a:lnTo>
                <a:lnTo>
                  <a:pt x="144856" y="380999"/>
                </a:lnTo>
                <a:lnTo>
                  <a:pt x="187960" y="386079"/>
                </a:lnTo>
                <a:lnTo>
                  <a:pt x="231063" y="380999"/>
                </a:lnTo>
                <a:lnTo>
                  <a:pt x="270624" y="366521"/>
                </a:lnTo>
                <a:lnTo>
                  <a:pt x="305523" y="343661"/>
                </a:lnTo>
                <a:lnTo>
                  <a:pt x="334632" y="313816"/>
                </a:lnTo>
                <a:lnTo>
                  <a:pt x="356819" y="277875"/>
                </a:lnTo>
                <a:lnTo>
                  <a:pt x="370954" y="237362"/>
                </a:lnTo>
                <a:lnTo>
                  <a:pt x="375920" y="193039"/>
                </a:lnTo>
                <a:lnTo>
                  <a:pt x="370954" y="148716"/>
                </a:lnTo>
                <a:lnTo>
                  <a:pt x="356819" y="108203"/>
                </a:lnTo>
                <a:lnTo>
                  <a:pt x="334632" y="72262"/>
                </a:lnTo>
                <a:lnTo>
                  <a:pt x="305523" y="42417"/>
                </a:lnTo>
                <a:lnTo>
                  <a:pt x="270624" y="19557"/>
                </a:lnTo>
                <a:lnTo>
                  <a:pt x="231063" y="5079"/>
                </a:lnTo>
                <a:lnTo>
                  <a:pt x="187960" y="0"/>
                </a:lnTo>
                <a:close/>
              </a:path>
            </a:pathLst>
          </a:custGeom>
          <a:solidFill>
            <a:srgbClr val="AF8A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59" y="5029200"/>
            <a:ext cx="375920" cy="386080"/>
          </a:xfrm>
          <a:custGeom>
            <a:avLst/>
            <a:gdLst/>
            <a:ahLst/>
            <a:cxnLst/>
            <a:rect l="l" t="t" r="r" b="b"/>
            <a:pathLst>
              <a:path w="375919" h="386079">
                <a:moveTo>
                  <a:pt x="187960" y="0"/>
                </a:moveTo>
                <a:lnTo>
                  <a:pt x="144856" y="5080"/>
                </a:lnTo>
                <a:lnTo>
                  <a:pt x="105295" y="19558"/>
                </a:lnTo>
                <a:lnTo>
                  <a:pt x="70396" y="42418"/>
                </a:lnTo>
                <a:lnTo>
                  <a:pt x="41287" y="72263"/>
                </a:lnTo>
                <a:lnTo>
                  <a:pt x="19100" y="108204"/>
                </a:lnTo>
                <a:lnTo>
                  <a:pt x="4965" y="148717"/>
                </a:lnTo>
                <a:lnTo>
                  <a:pt x="0" y="193040"/>
                </a:lnTo>
                <a:lnTo>
                  <a:pt x="4965" y="237363"/>
                </a:lnTo>
                <a:lnTo>
                  <a:pt x="19100" y="277876"/>
                </a:lnTo>
                <a:lnTo>
                  <a:pt x="41287" y="313817"/>
                </a:lnTo>
                <a:lnTo>
                  <a:pt x="70396" y="343662"/>
                </a:lnTo>
                <a:lnTo>
                  <a:pt x="105295" y="366522"/>
                </a:lnTo>
                <a:lnTo>
                  <a:pt x="144856" y="381000"/>
                </a:lnTo>
                <a:lnTo>
                  <a:pt x="187960" y="386080"/>
                </a:lnTo>
                <a:lnTo>
                  <a:pt x="231063" y="381000"/>
                </a:lnTo>
                <a:lnTo>
                  <a:pt x="270624" y="366522"/>
                </a:lnTo>
                <a:lnTo>
                  <a:pt x="305523" y="343662"/>
                </a:lnTo>
                <a:lnTo>
                  <a:pt x="334632" y="313817"/>
                </a:lnTo>
                <a:lnTo>
                  <a:pt x="356819" y="277876"/>
                </a:lnTo>
                <a:lnTo>
                  <a:pt x="370954" y="237363"/>
                </a:lnTo>
                <a:lnTo>
                  <a:pt x="375920" y="193040"/>
                </a:lnTo>
                <a:lnTo>
                  <a:pt x="370954" y="148717"/>
                </a:lnTo>
                <a:lnTo>
                  <a:pt x="356819" y="108204"/>
                </a:lnTo>
                <a:lnTo>
                  <a:pt x="334632" y="72263"/>
                </a:lnTo>
                <a:lnTo>
                  <a:pt x="305523" y="42418"/>
                </a:lnTo>
                <a:lnTo>
                  <a:pt x="270624" y="19558"/>
                </a:lnTo>
                <a:lnTo>
                  <a:pt x="231063" y="5080"/>
                </a:lnTo>
                <a:lnTo>
                  <a:pt x="187960" y="0"/>
                </a:lnTo>
                <a:close/>
              </a:path>
            </a:pathLst>
          </a:custGeom>
          <a:solidFill>
            <a:srgbClr val="B8A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7542" y="2118995"/>
            <a:ext cx="92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VS Health Sans"/>
                <a:cs typeface="CVS Health Sans"/>
              </a:rPr>
              <a:t>1</a:t>
            </a:r>
            <a:endParaRPr sz="1200">
              <a:latin typeface="CVS Health Sans"/>
              <a:cs typeface="CVS Health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382" y="3116834"/>
            <a:ext cx="116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VS Health Sans"/>
                <a:cs typeface="CVS Health Sans"/>
              </a:rPr>
              <a:t>2</a:t>
            </a:r>
            <a:endParaRPr sz="1200">
              <a:latin typeface="CVS Health Sans"/>
              <a:cs typeface="CVS Health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7382" y="413105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7382" y="5124132"/>
            <a:ext cx="11048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905" y="2020455"/>
            <a:ext cx="4542155" cy="4743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30"/>
              </a:spcBef>
            </a:pPr>
            <a:r>
              <a:rPr sz="1450" spc="-5" dirty="0">
                <a:latin typeface="CVS Health Sans"/>
                <a:cs typeface="CVS Health Sans"/>
              </a:rPr>
              <a:t>Select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For Pro</a:t>
            </a:r>
            <a:r>
              <a:rPr sz="1450" spc="-90" dirty="0">
                <a:latin typeface="CVS Health Sans"/>
                <a:cs typeface="CVS Health Sans"/>
              </a:rPr>
              <a:t>v</a:t>
            </a:r>
            <a:r>
              <a:rPr sz="1450" spc="-10" dirty="0">
                <a:latin typeface="CVS Health Sans"/>
                <a:cs typeface="CVS Health Sans"/>
              </a:rPr>
              <a:t>id</a:t>
            </a:r>
            <a:r>
              <a:rPr sz="1450" spc="-5" dirty="0">
                <a:latin typeface="CVS Health Sans"/>
                <a:cs typeface="CVS Health Sans"/>
              </a:rPr>
              <a:t>ers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tab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on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n</a:t>
            </a:r>
            <a:r>
              <a:rPr sz="1450" spc="-90" dirty="0">
                <a:latin typeface="CVS Health Sans"/>
                <a:cs typeface="CVS Health Sans"/>
              </a:rPr>
              <a:t>a</a:t>
            </a:r>
            <a:r>
              <a:rPr sz="1450" spc="-5" dirty="0">
                <a:latin typeface="CVS Health Sans"/>
                <a:cs typeface="CVS Health Sans"/>
              </a:rPr>
              <a:t>vig</a:t>
            </a:r>
            <a:r>
              <a:rPr sz="1450" spc="-90" dirty="0">
                <a:latin typeface="CVS Health Sans"/>
                <a:cs typeface="CVS Health Sans"/>
              </a:rPr>
              <a:t>a</a:t>
            </a:r>
            <a:r>
              <a:rPr sz="1450" spc="-5" dirty="0">
                <a:latin typeface="CVS Health Sans"/>
                <a:cs typeface="CVS Health Sans"/>
              </a:rPr>
              <a:t>ti</a:t>
            </a:r>
            <a:r>
              <a:rPr sz="1450" spc="-90" dirty="0">
                <a:latin typeface="CVS Health Sans"/>
                <a:cs typeface="CVS Health Sans"/>
              </a:rPr>
              <a:t>o</a:t>
            </a:r>
            <a:r>
              <a:rPr sz="1450" spc="-5" dirty="0">
                <a:latin typeface="CVS Health Sans"/>
                <a:cs typeface="CVS Health Sans"/>
              </a:rPr>
              <a:t>n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bar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90" dirty="0">
                <a:latin typeface="CVS Health Sans"/>
                <a:cs typeface="CVS Health Sans"/>
              </a:rPr>
              <a:t>a</a:t>
            </a:r>
            <a:r>
              <a:rPr sz="1450" spc="-5" dirty="0">
                <a:latin typeface="CVS Health Sans"/>
                <a:cs typeface="CVS Health Sans"/>
              </a:rPr>
              <a:t>t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  top</a:t>
            </a:r>
            <a:r>
              <a:rPr sz="1450" spc="-90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o</a:t>
            </a:r>
            <a:r>
              <a:rPr sz="1450" spc="-5" dirty="0">
                <a:latin typeface="CVS Health Sans"/>
                <a:cs typeface="CVS Health Sans"/>
              </a:rPr>
              <a:t>f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ou</a:t>
            </a:r>
            <a:r>
              <a:rPr sz="1450" spc="-5" dirty="0">
                <a:latin typeface="CVS Health Sans"/>
                <a:cs typeface="CVS Health Sans"/>
              </a:rPr>
              <a:t>r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website</a:t>
            </a:r>
            <a:r>
              <a:rPr sz="1450" spc="-5" dirty="0">
                <a:solidFill>
                  <a:srgbClr val="3D3D3D"/>
                </a:solidFill>
                <a:latin typeface="CVS Health Sans"/>
                <a:cs typeface="CVS Health Sans"/>
              </a:rPr>
              <a:t>.</a:t>
            </a:r>
            <a:endParaRPr sz="1450">
              <a:latin typeface="CVS Health Sans"/>
              <a:cs typeface="CVS Health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2189" y="3053905"/>
            <a:ext cx="4194810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spc="-5" dirty="0">
                <a:latin typeface="CVS Health Sans"/>
                <a:cs typeface="CVS Health Sans"/>
              </a:rPr>
              <a:t>Select</a:t>
            </a:r>
            <a:r>
              <a:rPr sz="1450" spc="-16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Porta</a:t>
            </a:r>
            <a:r>
              <a:rPr sz="1450" spc="135" dirty="0">
                <a:latin typeface="CVS Health Sans"/>
                <a:cs typeface="CVS Health Sans"/>
              </a:rPr>
              <a:t>l</a:t>
            </a:r>
            <a:r>
              <a:rPr sz="1450" spc="-5" dirty="0">
                <a:latin typeface="CVS Health Sans"/>
                <a:cs typeface="CVS Health Sans"/>
              </a:rPr>
              <a:t>from</a:t>
            </a:r>
            <a:r>
              <a:rPr sz="1450" spc="-9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95" dirty="0">
                <a:latin typeface="CVS Health Sans"/>
                <a:cs typeface="CVS Health Sans"/>
              </a:rPr>
              <a:t>m</a:t>
            </a:r>
            <a:r>
              <a:rPr sz="1450" spc="-5" dirty="0">
                <a:latin typeface="CVS Health Sans"/>
                <a:cs typeface="CVS Health Sans"/>
              </a:rPr>
              <a:t>enu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on the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left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side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of</a:t>
            </a:r>
            <a:r>
              <a:rPr sz="1450" spc="70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your  </a:t>
            </a:r>
            <a:r>
              <a:rPr sz="1450" spc="-5" dirty="0">
                <a:latin typeface="CVS Health Sans"/>
                <a:cs typeface="CVS Health Sans"/>
              </a:rPr>
              <a:t>screen.</a:t>
            </a:r>
            <a:endParaRPr sz="1450">
              <a:latin typeface="CVS Health Sans"/>
              <a:cs typeface="CVS Health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635" y="4037520"/>
            <a:ext cx="4503420" cy="6832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720"/>
              </a:lnSpc>
              <a:spcBef>
                <a:spcPts val="165"/>
              </a:spcBef>
            </a:pPr>
            <a:r>
              <a:rPr sz="1450" spc="-5" dirty="0">
                <a:latin typeface="CVS Health Sans"/>
                <a:cs typeface="CVS Health Sans"/>
              </a:rPr>
              <a:t>Scroll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to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bottom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of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the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page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and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select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Click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here </a:t>
            </a:r>
            <a:r>
              <a:rPr sz="1450" spc="-32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to register and follow the on screen prompts to </a:t>
            </a:r>
            <a:r>
              <a:rPr sz="145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complete</a:t>
            </a:r>
            <a:r>
              <a:rPr sz="1450" spc="-1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your registration.</a:t>
            </a:r>
            <a:endParaRPr sz="1450">
              <a:latin typeface="CVS Health Sans"/>
              <a:cs typeface="CVS Health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2507" y="5021452"/>
            <a:ext cx="4459605" cy="89661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170"/>
              </a:spcBef>
            </a:pPr>
            <a:r>
              <a:rPr sz="1450" spc="-10" dirty="0">
                <a:latin typeface="CVS Health Sans"/>
                <a:cs typeface="CVS Health Sans"/>
              </a:rPr>
              <a:t>Once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logged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into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the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Availity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5" dirty="0">
                <a:latin typeface="CVS Health Sans"/>
                <a:cs typeface="CVS Health Sans"/>
              </a:rPr>
              <a:t>homepage,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go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to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5" dirty="0">
                <a:latin typeface="CVS Health Sans"/>
                <a:cs typeface="CVS Health Sans"/>
              </a:rPr>
              <a:t>Payer </a:t>
            </a:r>
            <a:r>
              <a:rPr sz="1450" spc="-32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Spaces on the navigation bar. Select Aetna Better 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Health from your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payer list to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access all available 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transactions and</a:t>
            </a:r>
            <a:r>
              <a:rPr sz="1450" spc="-5" dirty="0">
                <a:latin typeface="CVS Health Sans"/>
                <a:cs typeface="CVS Health Sans"/>
              </a:rPr>
              <a:t> </a:t>
            </a:r>
            <a:r>
              <a:rPr sz="1450" spc="-10" dirty="0">
                <a:latin typeface="CVS Health Sans"/>
                <a:cs typeface="CVS Health Sans"/>
              </a:rPr>
              <a:t>features.</a:t>
            </a:r>
            <a:endParaRPr sz="145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655" y="430555"/>
            <a:ext cx="708533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Secure</a:t>
            </a:r>
            <a:r>
              <a:rPr sz="2650" spc="-130" dirty="0">
                <a:solidFill>
                  <a:srgbClr val="000000"/>
                </a:solidFill>
              </a:rPr>
              <a:t> </a:t>
            </a:r>
            <a:r>
              <a:rPr sz="2650" spc="-90" dirty="0">
                <a:solidFill>
                  <a:srgbClr val="000000"/>
                </a:solidFill>
              </a:rPr>
              <a:t>P</a:t>
            </a:r>
            <a:r>
              <a:rPr sz="2650" spc="-5" dirty="0">
                <a:solidFill>
                  <a:srgbClr val="000000"/>
                </a:solidFill>
              </a:rPr>
              <a:t>rovider</a:t>
            </a:r>
            <a:r>
              <a:rPr sz="2650" spc="-75" dirty="0">
                <a:solidFill>
                  <a:srgbClr val="000000"/>
                </a:solidFill>
              </a:rPr>
              <a:t> </a:t>
            </a:r>
            <a:r>
              <a:rPr sz="2650" spc="-90" dirty="0">
                <a:solidFill>
                  <a:srgbClr val="000000"/>
                </a:solidFill>
              </a:rPr>
              <a:t>P</a:t>
            </a:r>
            <a:r>
              <a:rPr sz="2650" spc="-5" dirty="0">
                <a:solidFill>
                  <a:srgbClr val="000000"/>
                </a:solidFill>
              </a:rPr>
              <a:t>ortal</a:t>
            </a:r>
            <a:r>
              <a:rPr sz="2650" spc="-105" dirty="0">
                <a:solidFill>
                  <a:srgbClr val="000000"/>
                </a:solidFill>
              </a:rPr>
              <a:t> T</a:t>
            </a:r>
            <a:r>
              <a:rPr sz="2650" spc="-20" dirty="0">
                <a:solidFill>
                  <a:srgbClr val="000000"/>
                </a:solidFill>
              </a:rPr>
              <a:t>ool</a:t>
            </a:r>
            <a:r>
              <a:rPr sz="2650" spc="-5" dirty="0">
                <a:solidFill>
                  <a:srgbClr val="000000"/>
                </a:solidFill>
              </a:rPr>
              <a:t>s</a:t>
            </a:r>
            <a:r>
              <a:rPr sz="2650" spc="-2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and</a:t>
            </a:r>
            <a:r>
              <a:rPr sz="2650" spc="-114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Resources</a:t>
            </a:r>
            <a:endParaRPr sz="265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655" y="1033068"/>
            <a:ext cx="40259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VS Health Sans"/>
                <a:cs typeface="CVS Health Sans"/>
              </a:rPr>
              <a:t>Availity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-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Portal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benefits</a:t>
            </a:r>
            <a:r>
              <a:rPr sz="1600" b="1" spc="-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include:</a:t>
            </a:r>
            <a:endParaRPr sz="1600" dirty="0">
              <a:latin typeface="CVS Health Sans"/>
              <a:cs typeface="CVS Health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655" y="1447050"/>
            <a:ext cx="4474210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ts val="1800"/>
              </a:lnSpc>
              <a:spcBef>
                <a:spcPts val="100"/>
              </a:spcBef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Payer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Spaces</a:t>
            </a:r>
          </a:p>
          <a:p>
            <a:pPr marL="297180" indent="-285115">
              <a:lnSpc>
                <a:spcPts val="168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Submission</a:t>
            </a:r>
            <a:r>
              <a:rPr sz="1600" spc="17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Status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transactions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685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15" dirty="0">
                <a:latin typeface="CVS Health Sans"/>
                <a:cs typeface="CVS Health Sans"/>
              </a:rPr>
              <a:t>Contact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60" dirty="0">
                <a:latin typeface="CVS Health Sans"/>
                <a:cs typeface="CVS Health Sans"/>
              </a:rPr>
              <a:t>Us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&amp;</a:t>
            </a:r>
            <a:r>
              <a:rPr sz="1600" spc="-8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Messaging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72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20" dirty="0">
                <a:latin typeface="CVS Health Sans"/>
                <a:cs typeface="CVS Health Sans"/>
              </a:rPr>
              <a:t>Grievance</a:t>
            </a:r>
            <a:r>
              <a:rPr sz="1600" spc="16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transactions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72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PDM</a:t>
            </a:r>
          </a:p>
          <a:p>
            <a:pPr marL="297180" indent="-285115">
              <a:lnSpc>
                <a:spcPts val="1685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dirty="0">
                <a:latin typeface="CVS Health Sans"/>
                <a:cs typeface="CVS Health Sans"/>
              </a:rPr>
              <a:t>Eligibility</a:t>
            </a:r>
            <a:r>
              <a:rPr sz="1600" spc="17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benefits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inquiries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68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35" dirty="0">
                <a:latin typeface="CVS Health Sans"/>
                <a:cs typeface="CVS Health Sans"/>
              </a:rPr>
              <a:t>Enhanced</a:t>
            </a:r>
            <a:r>
              <a:rPr sz="1600" spc="23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Grievance</a:t>
            </a:r>
            <a:r>
              <a:rPr sz="1600" spc="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&amp;</a:t>
            </a:r>
            <a:r>
              <a:rPr sz="1600" spc="-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Appeals</a:t>
            </a:r>
            <a:r>
              <a:rPr sz="1600" spc="9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transactions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80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spc="-20" dirty="0">
                <a:latin typeface="CVS Health Sans"/>
                <a:cs typeface="CVS Health Sans"/>
              </a:rPr>
              <a:t>Panel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roster</a:t>
            </a:r>
            <a:endParaRPr lang="en-US"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ts val="1800"/>
              </a:lnSpc>
              <a:buSzPct val="68750"/>
              <a:buFont typeface="Arial"/>
              <a:buChar char="•"/>
              <a:tabLst>
                <a:tab pos="297180" algn="l"/>
                <a:tab pos="297815" algn="l"/>
              </a:tabLst>
            </a:pPr>
            <a:endParaRPr sz="1600" dirty="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3754956"/>
            <a:ext cx="10747376" cy="22057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384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VS Health Sans"/>
                <a:cs typeface="CVS Health Sans"/>
              </a:rPr>
              <a:t>For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registration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assistance,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call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Availity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Client</a:t>
            </a:r>
            <a:r>
              <a:rPr sz="1600" spc="15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Services</a:t>
            </a:r>
            <a:r>
              <a:rPr sz="1600" spc="1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5" dirty="0">
                <a:latin typeface="CVS Health Sans"/>
                <a:cs typeface="CVS Health Sans"/>
              </a:rPr>
              <a:t>1-800-282-4548</a:t>
            </a:r>
            <a:r>
              <a:rPr sz="1600" dirty="0">
                <a:latin typeface="CVS Health Sans"/>
                <a:cs typeface="CVS Health Sans"/>
              </a:rPr>
              <a:t> between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hours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8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AM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and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8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PM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Eastern,</a:t>
            </a:r>
            <a:r>
              <a:rPr sz="16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Monday-Friday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(excluding</a:t>
            </a:r>
            <a:r>
              <a:rPr sz="16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holidays)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 dirty="0">
              <a:latin typeface="CVS Health Sans"/>
              <a:cs typeface="CVS Health Sans"/>
            </a:endParaRPr>
          </a:p>
          <a:p>
            <a:pPr marL="12700" marR="5080">
              <a:lnSpc>
                <a:spcPts val="1680"/>
              </a:lnSpc>
              <a:spcBef>
                <a:spcPts val="5"/>
              </a:spcBef>
            </a:pPr>
            <a:r>
              <a:rPr sz="1600" b="1" spc="-15" dirty="0">
                <a:latin typeface="CVS Health Sans"/>
                <a:cs typeface="CVS Health Sans"/>
              </a:rPr>
              <a:t>For</a:t>
            </a:r>
            <a:r>
              <a:rPr sz="1600" b="1" spc="-5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access</a:t>
            </a:r>
            <a:r>
              <a:rPr sz="1600" b="1" spc="-70" dirty="0">
                <a:latin typeface="CVS Health Sans"/>
                <a:cs typeface="CVS Health Sans"/>
              </a:rPr>
              <a:t> </a:t>
            </a:r>
            <a:r>
              <a:rPr sz="1600" b="1" spc="10" dirty="0">
                <a:latin typeface="CVS Health Sans"/>
                <a:cs typeface="CVS Health Sans"/>
              </a:rPr>
              <a:t>to</a:t>
            </a:r>
            <a:r>
              <a:rPr sz="1600" b="1" spc="-3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the</a:t>
            </a:r>
            <a:r>
              <a:rPr sz="1600" b="1" spc="-5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following</a:t>
            </a:r>
            <a:r>
              <a:rPr sz="1600" b="1" spc="-14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features,</a:t>
            </a:r>
            <a:r>
              <a:rPr sz="1600" b="1" spc="-16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please</a:t>
            </a:r>
            <a:r>
              <a:rPr sz="1600" b="1" spc="-1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continue</a:t>
            </a:r>
            <a:r>
              <a:rPr sz="1600" b="1" spc="-140" dirty="0">
                <a:latin typeface="CVS Health Sans"/>
                <a:cs typeface="CVS Health Sans"/>
              </a:rPr>
              <a:t> </a:t>
            </a:r>
            <a:r>
              <a:rPr sz="1600" b="1" spc="10" dirty="0">
                <a:latin typeface="CVS Health Sans"/>
                <a:cs typeface="CVS Health Sans"/>
              </a:rPr>
              <a:t>to</a:t>
            </a:r>
            <a:r>
              <a:rPr sz="1600" b="1" spc="-114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use</a:t>
            </a:r>
            <a:r>
              <a:rPr sz="1600" b="1" spc="-5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the</a:t>
            </a:r>
            <a:r>
              <a:rPr sz="1600" b="1" spc="-135" dirty="0">
                <a:latin typeface="CVS Health Sans"/>
                <a:cs typeface="CVS Health Sans"/>
              </a:rPr>
              <a:t> </a:t>
            </a:r>
            <a:r>
              <a:rPr sz="1600" b="1" spc="-25" dirty="0">
                <a:latin typeface="CVS Health Sans"/>
                <a:cs typeface="CVS Health Sans"/>
              </a:rPr>
              <a:t>Aetna</a:t>
            </a:r>
            <a:r>
              <a:rPr sz="1600" b="1" spc="-12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Better</a:t>
            </a:r>
            <a:r>
              <a:rPr sz="1600" b="1" spc="-18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Health</a:t>
            </a:r>
            <a:r>
              <a:rPr sz="1600" b="1" spc="-6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of</a:t>
            </a:r>
            <a:r>
              <a:rPr sz="1600" b="1" spc="-11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Michigan</a:t>
            </a:r>
            <a:r>
              <a:rPr sz="1600" b="1" spc="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provider</a:t>
            </a:r>
            <a:r>
              <a:rPr sz="1600" b="1" spc="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portal </a:t>
            </a:r>
            <a:r>
              <a:rPr sz="1600" b="1" spc="-32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until</a:t>
            </a:r>
            <a:r>
              <a:rPr sz="1600" b="1" spc="-9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they</a:t>
            </a:r>
            <a:r>
              <a:rPr sz="1600" b="1" spc="-5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transition</a:t>
            </a:r>
            <a:r>
              <a:rPr sz="1600" b="1" spc="-75" dirty="0">
                <a:latin typeface="CVS Health Sans"/>
                <a:cs typeface="CVS Health Sans"/>
              </a:rPr>
              <a:t> </a:t>
            </a:r>
            <a:r>
              <a:rPr sz="1600" b="1" spc="10" dirty="0">
                <a:latin typeface="CVS Health Sans"/>
                <a:cs typeface="CVS Health Sans"/>
              </a:rPr>
              <a:t>to</a:t>
            </a:r>
            <a:r>
              <a:rPr sz="1600" b="1" spc="-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the</a:t>
            </a:r>
            <a:r>
              <a:rPr sz="1600" b="1" spc="-13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secure</a:t>
            </a:r>
            <a:r>
              <a:rPr sz="1600" b="1" spc="-145" dirty="0">
                <a:latin typeface="CVS Health Sans"/>
                <a:cs typeface="CVS Health Sans"/>
              </a:rPr>
              <a:t> </a:t>
            </a:r>
            <a:r>
              <a:rPr sz="1600" b="1" spc="10" dirty="0">
                <a:latin typeface="CVS Health Sans"/>
                <a:cs typeface="CVS Health Sans"/>
              </a:rPr>
              <a:t>providerportal</a:t>
            </a:r>
            <a:r>
              <a:rPr sz="1600" b="1" spc="-180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on</a:t>
            </a:r>
            <a:r>
              <a:rPr sz="1600" b="1" spc="-165" dirty="0">
                <a:latin typeface="CVS Health Sans"/>
                <a:cs typeface="CVS Health Sans"/>
              </a:rPr>
              <a:t> </a:t>
            </a:r>
            <a:r>
              <a:rPr sz="1600" b="1" spc="-25" dirty="0">
                <a:latin typeface="CVS Health Sans"/>
                <a:cs typeface="CVS Health Sans"/>
              </a:rPr>
              <a:t>Availity:</a:t>
            </a:r>
            <a:endParaRPr lang="en-US" sz="1600" b="1" spc="-25" dirty="0">
              <a:latin typeface="CVS Health Sans"/>
              <a:cs typeface="CVS Health Sans"/>
            </a:endParaRPr>
          </a:p>
          <a:p>
            <a:pPr marL="12700" marR="5080">
              <a:lnSpc>
                <a:spcPts val="1680"/>
              </a:lnSpc>
              <a:spcBef>
                <a:spcPts val="5"/>
              </a:spcBef>
            </a:pPr>
            <a:endParaRPr sz="1600" dirty="0">
              <a:latin typeface="CVS Health Sans"/>
              <a:cs typeface="CVS Health Sans"/>
            </a:endParaRPr>
          </a:p>
          <a:p>
            <a:pPr marL="358140" indent="-346075">
              <a:lnSpc>
                <a:spcPts val="1800"/>
              </a:lnSpc>
              <a:buSzPct val="68750"/>
              <a:buFont typeface="Symbol"/>
              <a:buChar char=""/>
              <a:tabLst>
                <a:tab pos="358140" algn="l"/>
                <a:tab pos="358775" algn="l"/>
              </a:tabLst>
            </a:pPr>
            <a:r>
              <a:rPr lang="en-US" sz="1600" dirty="0">
                <a:latin typeface="CVS Health Sans"/>
                <a:cs typeface="CVS Health Sans"/>
              </a:rPr>
              <a:t>Remit PDF</a:t>
            </a:r>
          </a:p>
          <a:p>
            <a:pPr marL="358140" indent="-346075">
              <a:lnSpc>
                <a:spcPts val="1800"/>
              </a:lnSpc>
              <a:buSzPct val="68750"/>
              <a:buFont typeface="Symbol"/>
              <a:buChar char=""/>
              <a:tabLst>
                <a:tab pos="358140" algn="l"/>
                <a:tab pos="358775" algn="l"/>
              </a:tabLst>
            </a:pPr>
            <a:r>
              <a:rPr sz="1600" dirty="0">
                <a:latin typeface="CVS Health Sans"/>
                <a:cs typeface="CVS Health Sans"/>
              </a:rPr>
              <a:t>Pr</a:t>
            </a:r>
            <a:r>
              <a:rPr sz="1600" spc="-15" dirty="0">
                <a:latin typeface="CVS Health Sans"/>
                <a:cs typeface="CVS Health Sans"/>
              </a:rPr>
              <a:t>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spc="-40" dirty="0">
                <a:latin typeface="CVS Health Sans"/>
                <a:cs typeface="CVS Health Sans"/>
              </a:rPr>
              <a:t>id</a:t>
            </a:r>
            <a:r>
              <a:rPr sz="1600" dirty="0">
                <a:latin typeface="CVS Health Sans"/>
                <a:cs typeface="CVS Health Sans"/>
              </a:rPr>
              <a:t>er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-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Registr</a:t>
            </a:r>
            <a:r>
              <a:rPr sz="1600" spc="-90" dirty="0">
                <a:latin typeface="CVS Health Sans"/>
                <a:cs typeface="CVS Health Sans"/>
              </a:rPr>
              <a:t>a</a:t>
            </a:r>
            <a:r>
              <a:rPr sz="1600" dirty="0">
                <a:latin typeface="CVS Health Sans"/>
                <a:cs typeface="CVS Health Sans"/>
              </a:rPr>
              <a:t>ti</a:t>
            </a:r>
            <a:r>
              <a:rPr sz="1600" spc="-95" dirty="0">
                <a:latin typeface="CVS Health Sans"/>
                <a:cs typeface="CVS Health Sans"/>
              </a:rPr>
              <a:t>o</a:t>
            </a:r>
            <a:r>
              <a:rPr sz="1600" dirty="0">
                <a:latin typeface="CVS Health Sans"/>
                <a:cs typeface="CVS Health Sans"/>
              </a:rPr>
              <a:t>n</a:t>
            </a:r>
            <a:r>
              <a:rPr sz="1600" spc="-2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</a:p>
          <a:p>
            <a:pPr marL="358140" indent="-346075">
              <a:lnSpc>
                <a:spcPct val="100000"/>
              </a:lnSpc>
              <a:spcBef>
                <a:spcPts val="5"/>
              </a:spcBef>
              <a:buSzPct val="68750"/>
              <a:buFont typeface="Symbol"/>
              <a:buChar char=""/>
              <a:tabLst>
                <a:tab pos="358140" algn="l"/>
                <a:tab pos="358775" algn="l"/>
              </a:tabLst>
            </a:pPr>
            <a:r>
              <a:rPr sz="1600" dirty="0">
                <a:latin typeface="CVS Health Sans"/>
                <a:cs typeface="CVS Health Sans"/>
              </a:rPr>
              <a:t>Pr</a:t>
            </a:r>
            <a:r>
              <a:rPr sz="1600" spc="-15" dirty="0">
                <a:latin typeface="CVS Health Sans"/>
                <a:cs typeface="CVS Health Sans"/>
              </a:rPr>
              <a:t>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spc="-40" dirty="0">
                <a:latin typeface="CVS Health Sans"/>
                <a:cs typeface="CVS Health Sans"/>
              </a:rPr>
              <a:t>id</a:t>
            </a:r>
            <a:r>
              <a:rPr sz="1600" dirty="0">
                <a:latin typeface="CVS Health Sans"/>
                <a:cs typeface="CVS Health Sans"/>
              </a:rPr>
              <a:t>er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-1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</a:t>
            </a:r>
            <a:r>
              <a:rPr sz="1600" spc="-95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str</a:t>
            </a:r>
            <a:r>
              <a:rPr sz="1600" spc="-95" dirty="0">
                <a:latin typeface="CVS Health Sans"/>
                <a:cs typeface="CVS Health Sans"/>
              </a:rPr>
              <a:t>u</a:t>
            </a:r>
            <a:r>
              <a:rPr sz="1600" spc="-85" dirty="0">
                <a:latin typeface="CVS Health Sans"/>
                <a:cs typeface="CVS Health Sans"/>
              </a:rPr>
              <a:t>c</a:t>
            </a:r>
            <a:r>
              <a:rPr sz="1600" dirty="0">
                <a:latin typeface="CVS Health Sans"/>
                <a:cs typeface="CVS Health Sans"/>
              </a:rPr>
              <a:t>ti</a:t>
            </a:r>
            <a:r>
              <a:rPr sz="1600" spc="-95" dirty="0">
                <a:latin typeface="CVS Health Sans"/>
                <a:cs typeface="CVS Health Sans"/>
              </a:rPr>
              <a:t>on</a:t>
            </a:r>
            <a:r>
              <a:rPr sz="1600" dirty="0">
                <a:latin typeface="CVS Health Sans"/>
                <a:cs typeface="CVS Health Sans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9112" y="1563128"/>
            <a:ext cx="3790315" cy="153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180" indent="-285115">
              <a:lnSpc>
                <a:spcPts val="1710"/>
              </a:lnSpc>
              <a:spcBef>
                <a:spcPts val="90"/>
              </a:spcBef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95" dirty="0">
                <a:latin typeface="CVS Health Sans"/>
                <a:cs typeface="CVS Health Sans"/>
              </a:rPr>
              <a:t>Am</a:t>
            </a:r>
            <a:r>
              <a:rPr sz="1450" spc="-5" dirty="0">
                <a:latin typeface="CVS Health Sans"/>
                <a:cs typeface="CVS Health Sans"/>
              </a:rPr>
              <a:t>bient (Business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90" dirty="0">
                <a:latin typeface="CVS Health Sans"/>
                <a:cs typeface="CVS Health Sans"/>
              </a:rPr>
              <a:t>I</a:t>
            </a:r>
            <a:r>
              <a:rPr sz="1450" spc="-5" dirty="0">
                <a:latin typeface="CVS Health Sans"/>
                <a:cs typeface="CVS Health Sans"/>
              </a:rPr>
              <a:t>ntelligence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Reporting)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680"/>
              </a:lnSpc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/>
                <a:cs typeface="CVS Health Sans"/>
              </a:rPr>
              <a:t>Clear</a:t>
            </a:r>
            <a:r>
              <a:rPr sz="1450" spc="-8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Claim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710"/>
              </a:lnSpc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/>
                <a:cs typeface="CVS Health Sans"/>
              </a:rPr>
              <a:t>Prior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95" dirty="0">
                <a:latin typeface="CVS Health Sans"/>
                <a:cs typeface="CVS Health Sans"/>
              </a:rPr>
              <a:t>A</a:t>
            </a:r>
            <a:r>
              <a:rPr sz="1450" spc="-5" dirty="0">
                <a:latin typeface="CVS Health Sans"/>
                <a:cs typeface="CVS Health Sans"/>
              </a:rPr>
              <a:t>uthori</a:t>
            </a:r>
            <a:r>
              <a:rPr sz="1450" spc="-90" dirty="0">
                <a:latin typeface="CVS Health Sans"/>
                <a:cs typeface="CVS Health Sans"/>
              </a:rPr>
              <a:t>z</a:t>
            </a:r>
            <a:r>
              <a:rPr sz="1450" spc="-5" dirty="0">
                <a:latin typeface="CVS Health Sans"/>
                <a:cs typeface="CVS Health Sans"/>
              </a:rPr>
              <a:t>ations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tools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710"/>
              </a:lnSpc>
              <a:spcBef>
                <a:spcPts val="25"/>
              </a:spcBef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/>
                <a:cs typeface="CVS Health Sans"/>
              </a:rPr>
              <a:t>Provider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90" dirty="0">
                <a:latin typeface="CVS Health Sans"/>
                <a:cs typeface="CVS Health Sans"/>
              </a:rPr>
              <a:t>I</a:t>
            </a:r>
            <a:r>
              <a:rPr sz="1450" spc="-5" dirty="0">
                <a:latin typeface="CVS Health Sans"/>
                <a:cs typeface="CVS Health Sans"/>
              </a:rPr>
              <a:t>ntake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680"/>
              </a:lnSpc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/>
                <a:cs typeface="CVS Health Sans"/>
              </a:rPr>
              <a:t>Dyna</a:t>
            </a:r>
            <a:r>
              <a:rPr sz="1450" spc="-95" dirty="0">
                <a:latin typeface="CVS Health Sans"/>
                <a:cs typeface="CVS Health Sans"/>
              </a:rPr>
              <a:t>m</a:t>
            </a:r>
            <a:r>
              <a:rPr sz="1450" spc="-5" dirty="0">
                <a:latin typeface="CVS Health Sans"/>
                <a:cs typeface="CVS Health Sans"/>
              </a:rPr>
              <a:t>o</a:t>
            </a:r>
            <a:r>
              <a:rPr sz="1450" spc="-9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(Case</a:t>
            </a:r>
            <a:r>
              <a:rPr sz="1450" spc="-165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Manage</a:t>
            </a:r>
            <a:r>
              <a:rPr sz="1450" spc="-95" dirty="0">
                <a:latin typeface="CVS Health Sans"/>
                <a:cs typeface="CVS Health Sans"/>
              </a:rPr>
              <a:t>m</a:t>
            </a:r>
            <a:r>
              <a:rPr sz="1450" spc="-5" dirty="0">
                <a:latin typeface="CVS Health Sans"/>
                <a:cs typeface="CVS Health Sans"/>
              </a:rPr>
              <a:t>ent)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685"/>
              </a:lnSpc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90" dirty="0">
                <a:latin typeface="CVS Health Sans"/>
                <a:cs typeface="CVS Health Sans"/>
              </a:rPr>
              <a:t>V</a:t>
            </a:r>
            <a:r>
              <a:rPr sz="1450" spc="-5" dirty="0">
                <a:latin typeface="CVS Health Sans"/>
                <a:cs typeface="CVS Health Sans"/>
              </a:rPr>
              <a:t>iew</a:t>
            </a:r>
            <a:r>
              <a:rPr sz="1450" spc="-9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EOB</a:t>
            </a:r>
            <a:endParaRPr sz="1450">
              <a:latin typeface="CVS Health Sans"/>
              <a:cs typeface="CVS Health Sans"/>
            </a:endParaRPr>
          </a:p>
          <a:p>
            <a:pPr marL="297180" indent="-285115">
              <a:lnSpc>
                <a:spcPts val="1710"/>
              </a:lnSpc>
              <a:buSzPct val="7241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450" spc="-5" dirty="0">
                <a:latin typeface="CVS Health Sans"/>
                <a:cs typeface="CVS Health Sans"/>
              </a:rPr>
              <a:t>Re</a:t>
            </a:r>
            <a:r>
              <a:rPr sz="1450" spc="-100" dirty="0">
                <a:latin typeface="CVS Health Sans"/>
                <a:cs typeface="CVS Health Sans"/>
              </a:rPr>
              <a:t>m</a:t>
            </a:r>
            <a:r>
              <a:rPr sz="1450" spc="-5" dirty="0">
                <a:latin typeface="CVS Health Sans"/>
                <a:cs typeface="CVS Health Sans"/>
              </a:rPr>
              <a:t>ittance</a:t>
            </a:r>
            <a:r>
              <a:rPr sz="1450" spc="-170" dirty="0">
                <a:latin typeface="CVS Health Sans"/>
                <a:cs typeface="CVS Health Sans"/>
              </a:rPr>
              <a:t> </a:t>
            </a:r>
            <a:r>
              <a:rPr sz="1450" spc="-5" dirty="0">
                <a:latin typeface="CVS Health Sans"/>
                <a:cs typeface="CVS Health Sans"/>
              </a:rPr>
              <a:t>viewer</a:t>
            </a:r>
            <a:endParaRPr sz="145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482" y="6417151"/>
            <a:ext cx="1111885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  <a:tabLst>
                <a:tab pos="301625" algn="l"/>
              </a:tabLst>
            </a:pPr>
            <a:r>
              <a:rPr sz="1050" b="1" spc="-2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1050" b="1" spc="-5" dirty="0">
                <a:solidFill>
                  <a:srgbClr val="3E3E3E"/>
                </a:solidFill>
                <a:latin typeface="Arial"/>
                <a:cs typeface="Arial"/>
              </a:rPr>
              <a:t>0</a:t>
            </a:r>
            <a:r>
              <a:rPr sz="1050" b="1" dirty="0">
                <a:solidFill>
                  <a:srgbClr val="3E3E3E"/>
                </a:solidFill>
                <a:latin typeface="Arial"/>
                <a:cs typeface="Arial"/>
              </a:rPr>
              <a:t>	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0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90479" y="6350000"/>
            <a:ext cx="932815" cy="182880"/>
          </a:xfrm>
          <a:custGeom>
            <a:avLst/>
            <a:gdLst/>
            <a:ahLst/>
            <a:cxnLst/>
            <a:rect l="l" t="t" r="r" b="b"/>
            <a:pathLst>
              <a:path w="932815" h="182879">
                <a:moveTo>
                  <a:pt x="862943" y="63500"/>
                </a:moveTo>
                <a:lnTo>
                  <a:pt x="797052" y="63500"/>
                </a:lnTo>
                <a:lnTo>
                  <a:pt x="809206" y="65008"/>
                </a:lnTo>
                <a:lnTo>
                  <a:pt x="816752" y="69850"/>
                </a:lnTo>
                <a:lnTo>
                  <a:pt x="820608" y="78501"/>
                </a:lnTo>
                <a:lnTo>
                  <a:pt x="821690" y="91440"/>
                </a:lnTo>
                <a:lnTo>
                  <a:pt x="821690" y="93980"/>
                </a:lnTo>
                <a:lnTo>
                  <a:pt x="815594" y="93980"/>
                </a:lnTo>
                <a:lnTo>
                  <a:pt x="783633" y="96797"/>
                </a:lnTo>
                <a:lnTo>
                  <a:pt x="761365" y="105092"/>
                </a:lnTo>
                <a:lnTo>
                  <a:pt x="748335" y="118625"/>
                </a:lnTo>
                <a:lnTo>
                  <a:pt x="744093" y="137160"/>
                </a:lnTo>
                <a:lnTo>
                  <a:pt x="747029" y="156626"/>
                </a:lnTo>
                <a:lnTo>
                  <a:pt x="756443" y="170973"/>
                </a:lnTo>
                <a:lnTo>
                  <a:pt x="773239" y="179843"/>
                </a:lnTo>
                <a:lnTo>
                  <a:pt x="798322" y="182880"/>
                </a:lnTo>
                <a:lnTo>
                  <a:pt x="814113" y="182483"/>
                </a:lnTo>
                <a:lnTo>
                  <a:pt x="847506" y="180736"/>
                </a:lnTo>
                <a:lnTo>
                  <a:pt x="866013" y="180340"/>
                </a:lnTo>
                <a:lnTo>
                  <a:pt x="865352" y="170953"/>
                </a:lnTo>
                <a:lnTo>
                  <a:pt x="865012" y="160496"/>
                </a:lnTo>
                <a:lnTo>
                  <a:pt x="864947" y="154940"/>
                </a:lnTo>
                <a:lnTo>
                  <a:pt x="808228" y="154940"/>
                </a:lnTo>
                <a:lnTo>
                  <a:pt x="798685" y="153947"/>
                </a:lnTo>
                <a:lnTo>
                  <a:pt x="792178" y="150812"/>
                </a:lnTo>
                <a:lnTo>
                  <a:pt x="788457" y="145295"/>
                </a:lnTo>
                <a:lnTo>
                  <a:pt x="787273" y="137160"/>
                </a:lnTo>
                <a:lnTo>
                  <a:pt x="788929" y="129361"/>
                </a:lnTo>
                <a:lnTo>
                  <a:pt x="794051" y="123348"/>
                </a:lnTo>
                <a:lnTo>
                  <a:pt x="802864" y="119479"/>
                </a:lnTo>
                <a:lnTo>
                  <a:pt x="815594" y="118110"/>
                </a:lnTo>
                <a:lnTo>
                  <a:pt x="865405" y="118110"/>
                </a:lnTo>
                <a:lnTo>
                  <a:pt x="865834" y="103088"/>
                </a:lnTo>
                <a:lnTo>
                  <a:pt x="866013" y="87630"/>
                </a:lnTo>
                <a:lnTo>
                  <a:pt x="862943" y="63500"/>
                </a:lnTo>
                <a:close/>
              </a:path>
              <a:path w="932815" h="182879">
                <a:moveTo>
                  <a:pt x="865405" y="118110"/>
                </a:moveTo>
                <a:lnTo>
                  <a:pt x="821690" y="118110"/>
                </a:lnTo>
                <a:lnTo>
                  <a:pt x="821484" y="129361"/>
                </a:lnTo>
                <a:lnTo>
                  <a:pt x="821265" y="137160"/>
                </a:lnTo>
                <a:lnTo>
                  <a:pt x="821207" y="146149"/>
                </a:lnTo>
                <a:lnTo>
                  <a:pt x="821690" y="153670"/>
                </a:lnTo>
                <a:lnTo>
                  <a:pt x="818007" y="154940"/>
                </a:lnTo>
                <a:lnTo>
                  <a:pt x="864947" y="154940"/>
                </a:lnTo>
                <a:lnTo>
                  <a:pt x="864913" y="137160"/>
                </a:lnTo>
                <a:lnTo>
                  <a:pt x="865046" y="129361"/>
                </a:lnTo>
                <a:lnTo>
                  <a:pt x="865405" y="118110"/>
                </a:lnTo>
                <a:close/>
              </a:path>
              <a:path w="932815" h="182879">
                <a:moveTo>
                  <a:pt x="806958" y="34289"/>
                </a:moveTo>
                <a:lnTo>
                  <a:pt x="791791" y="34766"/>
                </a:lnTo>
                <a:lnTo>
                  <a:pt x="778017" y="36194"/>
                </a:lnTo>
                <a:lnTo>
                  <a:pt x="766077" y="38576"/>
                </a:lnTo>
                <a:lnTo>
                  <a:pt x="756412" y="41910"/>
                </a:lnTo>
                <a:lnTo>
                  <a:pt x="758952" y="73660"/>
                </a:lnTo>
                <a:lnTo>
                  <a:pt x="766958" y="69929"/>
                </a:lnTo>
                <a:lnTo>
                  <a:pt x="776144" y="66675"/>
                </a:lnTo>
                <a:lnTo>
                  <a:pt x="786258" y="64373"/>
                </a:lnTo>
                <a:lnTo>
                  <a:pt x="797052" y="63500"/>
                </a:lnTo>
                <a:lnTo>
                  <a:pt x="862943" y="63500"/>
                </a:lnTo>
                <a:lnTo>
                  <a:pt x="862839" y="62686"/>
                </a:lnTo>
                <a:lnTo>
                  <a:pt x="852630" y="46196"/>
                </a:lnTo>
                <a:lnTo>
                  <a:pt x="834348" y="37087"/>
                </a:lnTo>
                <a:lnTo>
                  <a:pt x="806958" y="34289"/>
                </a:lnTo>
                <a:close/>
              </a:path>
              <a:path w="932815" h="182879">
                <a:moveTo>
                  <a:pt x="338963" y="93980"/>
                </a:moveTo>
                <a:lnTo>
                  <a:pt x="277368" y="93980"/>
                </a:lnTo>
                <a:lnTo>
                  <a:pt x="246141" y="96797"/>
                </a:lnTo>
                <a:lnTo>
                  <a:pt x="224250" y="105092"/>
                </a:lnTo>
                <a:lnTo>
                  <a:pt x="211359" y="118625"/>
                </a:lnTo>
                <a:lnTo>
                  <a:pt x="207137" y="137160"/>
                </a:lnTo>
                <a:lnTo>
                  <a:pt x="209875" y="156626"/>
                </a:lnTo>
                <a:lnTo>
                  <a:pt x="218852" y="170973"/>
                </a:lnTo>
                <a:lnTo>
                  <a:pt x="235211" y="179843"/>
                </a:lnTo>
                <a:lnTo>
                  <a:pt x="260096" y="182880"/>
                </a:lnTo>
                <a:lnTo>
                  <a:pt x="275907" y="182483"/>
                </a:lnTo>
                <a:lnTo>
                  <a:pt x="309816" y="180736"/>
                </a:lnTo>
                <a:lnTo>
                  <a:pt x="329057" y="180340"/>
                </a:lnTo>
                <a:lnTo>
                  <a:pt x="327661" y="170953"/>
                </a:lnTo>
                <a:lnTo>
                  <a:pt x="326945" y="160496"/>
                </a:lnTo>
                <a:lnTo>
                  <a:pt x="326808" y="154940"/>
                </a:lnTo>
                <a:lnTo>
                  <a:pt x="271272" y="154940"/>
                </a:lnTo>
                <a:lnTo>
                  <a:pt x="261729" y="153947"/>
                </a:lnTo>
                <a:lnTo>
                  <a:pt x="255222" y="150812"/>
                </a:lnTo>
                <a:lnTo>
                  <a:pt x="251501" y="145295"/>
                </a:lnTo>
                <a:lnTo>
                  <a:pt x="250317" y="137160"/>
                </a:lnTo>
                <a:lnTo>
                  <a:pt x="251775" y="129361"/>
                </a:lnTo>
                <a:lnTo>
                  <a:pt x="256460" y="123348"/>
                </a:lnTo>
                <a:lnTo>
                  <a:pt x="264836" y="119479"/>
                </a:lnTo>
                <a:lnTo>
                  <a:pt x="277368" y="118110"/>
                </a:lnTo>
                <a:lnTo>
                  <a:pt x="443463" y="118110"/>
                </a:lnTo>
                <a:lnTo>
                  <a:pt x="444724" y="117990"/>
                </a:lnTo>
                <a:lnTo>
                  <a:pt x="464708" y="109855"/>
                </a:lnTo>
                <a:lnTo>
                  <a:pt x="476177" y="96520"/>
                </a:lnTo>
                <a:lnTo>
                  <a:pt x="401828" y="96520"/>
                </a:lnTo>
                <a:lnTo>
                  <a:pt x="398145" y="95250"/>
                </a:lnTo>
                <a:lnTo>
                  <a:pt x="346329" y="95250"/>
                </a:lnTo>
                <a:lnTo>
                  <a:pt x="338963" y="93980"/>
                </a:lnTo>
                <a:close/>
              </a:path>
              <a:path w="932815" h="182879">
                <a:moveTo>
                  <a:pt x="399288" y="119380"/>
                </a:moveTo>
                <a:lnTo>
                  <a:pt x="352552" y="119380"/>
                </a:lnTo>
                <a:lnTo>
                  <a:pt x="359102" y="149125"/>
                </a:lnTo>
                <a:lnTo>
                  <a:pt x="373618" y="168751"/>
                </a:lnTo>
                <a:lnTo>
                  <a:pt x="396682" y="179566"/>
                </a:lnTo>
                <a:lnTo>
                  <a:pt x="428879" y="182880"/>
                </a:lnTo>
                <a:lnTo>
                  <a:pt x="441896" y="182403"/>
                </a:lnTo>
                <a:lnTo>
                  <a:pt x="454437" y="180975"/>
                </a:lnTo>
                <a:lnTo>
                  <a:pt x="465597" y="178593"/>
                </a:lnTo>
                <a:lnTo>
                  <a:pt x="474472" y="175260"/>
                </a:lnTo>
                <a:lnTo>
                  <a:pt x="473608" y="153670"/>
                </a:lnTo>
                <a:lnTo>
                  <a:pt x="436245" y="153670"/>
                </a:lnTo>
                <a:lnTo>
                  <a:pt x="420076" y="151368"/>
                </a:lnTo>
                <a:lnTo>
                  <a:pt x="408527" y="144780"/>
                </a:lnTo>
                <a:lnTo>
                  <a:pt x="401597" y="134381"/>
                </a:lnTo>
                <a:lnTo>
                  <a:pt x="399288" y="120650"/>
                </a:lnTo>
                <a:lnTo>
                  <a:pt x="399288" y="119380"/>
                </a:lnTo>
                <a:close/>
              </a:path>
              <a:path w="932815" h="182879">
                <a:moveTo>
                  <a:pt x="443463" y="118110"/>
                </a:moveTo>
                <a:lnTo>
                  <a:pt x="283591" y="118110"/>
                </a:lnTo>
                <a:lnTo>
                  <a:pt x="283591" y="153670"/>
                </a:lnTo>
                <a:lnTo>
                  <a:pt x="281051" y="154940"/>
                </a:lnTo>
                <a:lnTo>
                  <a:pt x="326808" y="154940"/>
                </a:lnTo>
                <a:lnTo>
                  <a:pt x="326681" y="149800"/>
                </a:lnTo>
                <a:lnTo>
                  <a:pt x="326644" y="127000"/>
                </a:lnTo>
                <a:lnTo>
                  <a:pt x="327914" y="119380"/>
                </a:lnTo>
                <a:lnTo>
                  <a:pt x="430011" y="119380"/>
                </a:lnTo>
                <a:lnTo>
                  <a:pt x="443463" y="118110"/>
                </a:lnTo>
                <a:close/>
              </a:path>
              <a:path w="932815" h="182879">
                <a:moveTo>
                  <a:pt x="473202" y="143510"/>
                </a:moveTo>
                <a:lnTo>
                  <a:pt x="465159" y="147776"/>
                </a:lnTo>
                <a:lnTo>
                  <a:pt x="456104" y="150971"/>
                </a:lnTo>
                <a:lnTo>
                  <a:pt x="446359" y="152975"/>
                </a:lnTo>
                <a:lnTo>
                  <a:pt x="436245" y="153670"/>
                </a:lnTo>
                <a:lnTo>
                  <a:pt x="473608" y="153670"/>
                </a:lnTo>
                <a:lnTo>
                  <a:pt x="473202" y="143510"/>
                </a:lnTo>
                <a:close/>
              </a:path>
              <a:path w="932815" h="182879">
                <a:moveTo>
                  <a:pt x="430011" y="119380"/>
                </a:moveTo>
                <a:lnTo>
                  <a:pt x="399288" y="119380"/>
                </a:lnTo>
                <a:lnTo>
                  <a:pt x="402971" y="120650"/>
                </a:lnTo>
                <a:lnTo>
                  <a:pt x="416560" y="120650"/>
                </a:lnTo>
                <a:lnTo>
                  <a:pt x="430011" y="119380"/>
                </a:lnTo>
                <a:close/>
              </a:path>
              <a:path w="932815" h="182879">
                <a:moveTo>
                  <a:pt x="477642" y="60960"/>
                </a:moveTo>
                <a:lnTo>
                  <a:pt x="432562" y="60960"/>
                </a:lnTo>
                <a:lnTo>
                  <a:pt x="438785" y="66040"/>
                </a:lnTo>
                <a:lnTo>
                  <a:pt x="438785" y="76200"/>
                </a:lnTo>
                <a:lnTo>
                  <a:pt x="437145" y="85268"/>
                </a:lnTo>
                <a:lnTo>
                  <a:pt x="432149" y="91598"/>
                </a:lnTo>
                <a:lnTo>
                  <a:pt x="423675" y="95309"/>
                </a:lnTo>
                <a:lnTo>
                  <a:pt x="411607" y="96520"/>
                </a:lnTo>
                <a:lnTo>
                  <a:pt x="476177" y="96520"/>
                </a:lnTo>
                <a:lnTo>
                  <a:pt x="476621" y="96004"/>
                </a:lnTo>
                <a:lnTo>
                  <a:pt x="480568" y="76200"/>
                </a:lnTo>
                <a:lnTo>
                  <a:pt x="477642" y="60960"/>
                </a:lnTo>
                <a:close/>
              </a:path>
              <a:path w="932815" h="182879">
                <a:moveTo>
                  <a:pt x="423926" y="34289"/>
                </a:moveTo>
                <a:lnTo>
                  <a:pt x="393217" y="38278"/>
                </a:lnTo>
                <a:lnTo>
                  <a:pt x="372094" y="50006"/>
                </a:lnTo>
                <a:lnTo>
                  <a:pt x="359042" y="69115"/>
                </a:lnTo>
                <a:lnTo>
                  <a:pt x="352552" y="95250"/>
                </a:lnTo>
                <a:lnTo>
                  <a:pt x="398145" y="95250"/>
                </a:lnTo>
                <a:lnTo>
                  <a:pt x="399385" y="81319"/>
                </a:lnTo>
                <a:lnTo>
                  <a:pt x="403494" y="70485"/>
                </a:lnTo>
                <a:lnTo>
                  <a:pt x="411057" y="63460"/>
                </a:lnTo>
                <a:lnTo>
                  <a:pt x="422656" y="60960"/>
                </a:lnTo>
                <a:lnTo>
                  <a:pt x="477642" y="60960"/>
                </a:lnTo>
                <a:lnTo>
                  <a:pt x="477254" y="58935"/>
                </a:lnTo>
                <a:lnTo>
                  <a:pt x="467010" y="45719"/>
                </a:lnTo>
                <a:lnTo>
                  <a:pt x="449385" y="37266"/>
                </a:lnTo>
                <a:lnTo>
                  <a:pt x="423926" y="34289"/>
                </a:lnTo>
                <a:close/>
              </a:path>
              <a:path w="932815" h="182879">
                <a:moveTo>
                  <a:pt x="324861" y="63500"/>
                </a:moveTo>
                <a:lnTo>
                  <a:pt x="258953" y="63500"/>
                </a:lnTo>
                <a:lnTo>
                  <a:pt x="271285" y="65008"/>
                </a:lnTo>
                <a:lnTo>
                  <a:pt x="279225" y="69850"/>
                </a:lnTo>
                <a:lnTo>
                  <a:pt x="283473" y="78501"/>
                </a:lnTo>
                <a:lnTo>
                  <a:pt x="284734" y="91440"/>
                </a:lnTo>
                <a:lnTo>
                  <a:pt x="284734" y="93980"/>
                </a:lnTo>
                <a:lnTo>
                  <a:pt x="327914" y="93980"/>
                </a:lnTo>
                <a:lnTo>
                  <a:pt x="327914" y="87630"/>
                </a:lnTo>
                <a:lnTo>
                  <a:pt x="324861" y="63500"/>
                </a:lnTo>
                <a:close/>
              </a:path>
              <a:path w="932815" h="182879">
                <a:moveTo>
                  <a:pt x="270002" y="34289"/>
                </a:moveTo>
                <a:lnTo>
                  <a:pt x="254835" y="34766"/>
                </a:lnTo>
                <a:lnTo>
                  <a:pt x="241061" y="36194"/>
                </a:lnTo>
                <a:lnTo>
                  <a:pt x="229121" y="38576"/>
                </a:lnTo>
                <a:lnTo>
                  <a:pt x="219456" y="41910"/>
                </a:lnTo>
                <a:lnTo>
                  <a:pt x="220726" y="73660"/>
                </a:lnTo>
                <a:lnTo>
                  <a:pt x="228967" y="69929"/>
                </a:lnTo>
                <a:lnTo>
                  <a:pt x="238458" y="66675"/>
                </a:lnTo>
                <a:lnTo>
                  <a:pt x="248640" y="64373"/>
                </a:lnTo>
                <a:lnTo>
                  <a:pt x="258953" y="63500"/>
                </a:lnTo>
                <a:lnTo>
                  <a:pt x="324861" y="63500"/>
                </a:lnTo>
                <a:lnTo>
                  <a:pt x="324758" y="62686"/>
                </a:lnTo>
                <a:lnTo>
                  <a:pt x="314674" y="46196"/>
                </a:lnTo>
                <a:lnTo>
                  <a:pt x="296731" y="37087"/>
                </a:lnTo>
                <a:lnTo>
                  <a:pt x="270002" y="34289"/>
                </a:lnTo>
                <a:close/>
              </a:path>
              <a:path w="932815" h="182879">
                <a:moveTo>
                  <a:pt x="669036" y="34289"/>
                </a:moveTo>
                <a:lnTo>
                  <a:pt x="651670" y="34885"/>
                </a:lnTo>
                <a:lnTo>
                  <a:pt x="618797" y="37504"/>
                </a:lnTo>
                <a:lnTo>
                  <a:pt x="600075" y="38100"/>
                </a:lnTo>
                <a:lnTo>
                  <a:pt x="600809" y="58042"/>
                </a:lnTo>
                <a:lnTo>
                  <a:pt x="601186" y="78581"/>
                </a:lnTo>
                <a:lnTo>
                  <a:pt x="601317" y="132119"/>
                </a:lnTo>
                <a:lnTo>
                  <a:pt x="601186" y="150177"/>
                </a:lnTo>
                <a:lnTo>
                  <a:pt x="600809" y="167878"/>
                </a:lnTo>
                <a:lnTo>
                  <a:pt x="600075" y="180340"/>
                </a:lnTo>
                <a:lnTo>
                  <a:pt x="646811" y="180340"/>
                </a:lnTo>
                <a:lnTo>
                  <a:pt x="645935" y="167878"/>
                </a:lnTo>
                <a:lnTo>
                  <a:pt x="645175" y="151130"/>
                </a:lnTo>
                <a:lnTo>
                  <a:pt x="644614" y="132119"/>
                </a:lnTo>
                <a:lnTo>
                  <a:pt x="644398" y="114300"/>
                </a:lnTo>
                <a:lnTo>
                  <a:pt x="644496" y="97928"/>
                </a:lnTo>
                <a:lnTo>
                  <a:pt x="655447" y="63500"/>
                </a:lnTo>
                <a:lnTo>
                  <a:pt x="724056" y="63500"/>
                </a:lnTo>
                <a:lnTo>
                  <a:pt x="723953" y="62686"/>
                </a:lnTo>
                <a:lnTo>
                  <a:pt x="714136" y="46513"/>
                </a:lnTo>
                <a:lnTo>
                  <a:pt x="696247" y="37246"/>
                </a:lnTo>
                <a:lnTo>
                  <a:pt x="669036" y="34289"/>
                </a:lnTo>
                <a:close/>
              </a:path>
              <a:path w="932815" h="182879">
                <a:moveTo>
                  <a:pt x="724056" y="63500"/>
                </a:moveTo>
                <a:lnTo>
                  <a:pt x="661670" y="63500"/>
                </a:lnTo>
                <a:lnTo>
                  <a:pt x="671873" y="65027"/>
                </a:lnTo>
                <a:lnTo>
                  <a:pt x="678719" y="70008"/>
                </a:lnTo>
                <a:lnTo>
                  <a:pt x="682565" y="79037"/>
                </a:lnTo>
                <a:lnTo>
                  <a:pt x="683768" y="92710"/>
                </a:lnTo>
                <a:lnTo>
                  <a:pt x="683768" y="114300"/>
                </a:lnTo>
                <a:lnTo>
                  <a:pt x="683567" y="132119"/>
                </a:lnTo>
                <a:lnTo>
                  <a:pt x="682798" y="168235"/>
                </a:lnTo>
                <a:lnTo>
                  <a:pt x="682625" y="180340"/>
                </a:lnTo>
                <a:lnTo>
                  <a:pt x="728091" y="180340"/>
                </a:lnTo>
                <a:lnTo>
                  <a:pt x="727904" y="167878"/>
                </a:lnTo>
                <a:lnTo>
                  <a:pt x="727499" y="150177"/>
                </a:lnTo>
                <a:lnTo>
                  <a:pt x="727115" y="131048"/>
                </a:lnTo>
                <a:lnTo>
                  <a:pt x="726948" y="114300"/>
                </a:lnTo>
                <a:lnTo>
                  <a:pt x="726948" y="86360"/>
                </a:lnTo>
                <a:lnTo>
                  <a:pt x="724056" y="63500"/>
                </a:lnTo>
                <a:close/>
              </a:path>
              <a:path w="932815" h="182879">
                <a:moveTo>
                  <a:pt x="549529" y="68580"/>
                </a:moveTo>
                <a:lnTo>
                  <a:pt x="507746" y="68580"/>
                </a:lnTo>
                <a:lnTo>
                  <a:pt x="507011" y="82153"/>
                </a:lnTo>
                <a:lnTo>
                  <a:pt x="506634" y="99060"/>
                </a:lnTo>
                <a:lnTo>
                  <a:pt x="506557" y="137735"/>
                </a:lnTo>
                <a:lnTo>
                  <a:pt x="509456" y="158234"/>
                </a:lnTo>
                <a:lnTo>
                  <a:pt x="518318" y="172402"/>
                </a:lnTo>
                <a:lnTo>
                  <a:pt x="532943" y="180379"/>
                </a:lnTo>
                <a:lnTo>
                  <a:pt x="553212" y="182880"/>
                </a:lnTo>
                <a:lnTo>
                  <a:pt x="563586" y="182483"/>
                </a:lnTo>
                <a:lnTo>
                  <a:pt x="572198" y="181610"/>
                </a:lnTo>
                <a:lnTo>
                  <a:pt x="578715" y="180736"/>
                </a:lnTo>
                <a:lnTo>
                  <a:pt x="582803" y="180340"/>
                </a:lnTo>
                <a:lnTo>
                  <a:pt x="580583" y="151130"/>
                </a:lnTo>
                <a:lnTo>
                  <a:pt x="568071" y="151130"/>
                </a:lnTo>
                <a:lnTo>
                  <a:pt x="559440" y="149998"/>
                </a:lnTo>
                <a:lnTo>
                  <a:pt x="553704" y="145891"/>
                </a:lnTo>
                <a:lnTo>
                  <a:pt x="550515" y="137735"/>
                </a:lnTo>
                <a:lnTo>
                  <a:pt x="549529" y="124460"/>
                </a:lnTo>
                <a:lnTo>
                  <a:pt x="549529" y="68580"/>
                </a:lnTo>
                <a:close/>
              </a:path>
              <a:path w="932815" h="182879">
                <a:moveTo>
                  <a:pt x="580390" y="148590"/>
                </a:moveTo>
                <a:lnTo>
                  <a:pt x="577850" y="149860"/>
                </a:lnTo>
                <a:lnTo>
                  <a:pt x="572897" y="151130"/>
                </a:lnTo>
                <a:lnTo>
                  <a:pt x="580583" y="151130"/>
                </a:lnTo>
                <a:lnTo>
                  <a:pt x="580390" y="148590"/>
                </a:lnTo>
                <a:close/>
              </a:path>
              <a:path w="932815" h="182879">
                <a:moveTo>
                  <a:pt x="552069" y="0"/>
                </a:moveTo>
                <a:lnTo>
                  <a:pt x="526161" y="0"/>
                </a:lnTo>
                <a:lnTo>
                  <a:pt x="522513" y="17660"/>
                </a:lnTo>
                <a:lnTo>
                  <a:pt x="516318" y="30797"/>
                </a:lnTo>
                <a:lnTo>
                  <a:pt x="506408" y="39647"/>
                </a:lnTo>
                <a:lnTo>
                  <a:pt x="491617" y="44450"/>
                </a:lnTo>
                <a:lnTo>
                  <a:pt x="491617" y="68580"/>
                </a:lnTo>
                <a:lnTo>
                  <a:pt x="577850" y="68580"/>
                </a:lnTo>
                <a:lnTo>
                  <a:pt x="577850" y="38100"/>
                </a:lnTo>
                <a:lnTo>
                  <a:pt x="550799" y="38100"/>
                </a:lnTo>
                <a:lnTo>
                  <a:pt x="550818" y="29467"/>
                </a:lnTo>
                <a:lnTo>
                  <a:pt x="550957" y="19526"/>
                </a:lnTo>
                <a:lnTo>
                  <a:pt x="551334" y="9346"/>
                </a:lnTo>
                <a:lnTo>
                  <a:pt x="552069" y="0"/>
                </a:lnTo>
                <a:close/>
              </a:path>
              <a:path w="932815" h="182879">
                <a:moveTo>
                  <a:pt x="59436" y="20319"/>
                </a:moveTo>
                <a:lnTo>
                  <a:pt x="48387" y="20319"/>
                </a:lnTo>
                <a:lnTo>
                  <a:pt x="42164" y="22860"/>
                </a:lnTo>
                <a:lnTo>
                  <a:pt x="6477" y="59690"/>
                </a:lnTo>
                <a:lnTo>
                  <a:pt x="1619" y="67171"/>
                </a:lnTo>
                <a:lnTo>
                  <a:pt x="0" y="75723"/>
                </a:lnTo>
                <a:lnTo>
                  <a:pt x="1619" y="84514"/>
                </a:lnTo>
                <a:lnTo>
                  <a:pt x="6477" y="92710"/>
                </a:lnTo>
                <a:lnTo>
                  <a:pt x="95123" y="182880"/>
                </a:lnTo>
                <a:lnTo>
                  <a:pt x="183769" y="92710"/>
                </a:lnTo>
                <a:lnTo>
                  <a:pt x="188626" y="84514"/>
                </a:lnTo>
                <a:lnTo>
                  <a:pt x="190246" y="75723"/>
                </a:lnTo>
                <a:lnTo>
                  <a:pt x="188626" y="67171"/>
                </a:lnTo>
                <a:lnTo>
                  <a:pt x="183769" y="59690"/>
                </a:lnTo>
                <a:lnTo>
                  <a:pt x="178648" y="54610"/>
                </a:lnTo>
                <a:lnTo>
                  <a:pt x="95123" y="54610"/>
                </a:lnTo>
                <a:lnTo>
                  <a:pt x="69215" y="27939"/>
                </a:lnTo>
                <a:lnTo>
                  <a:pt x="64389" y="22860"/>
                </a:lnTo>
                <a:lnTo>
                  <a:pt x="59436" y="20319"/>
                </a:lnTo>
                <a:close/>
              </a:path>
              <a:path w="932815" h="182879">
                <a:moveTo>
                  <a:pt x="141986" y="20319"/>
                </a:moveTo>
                <a:lnTo>
                  <a:pt x="130810" y="20319"/>
                </a:lnTo>
                <a:lnTo>
                  <a:pt x="124714" y="22860"/>
                </a:lnTo>
                <a:lnTo>
                  <a:pt x="121031" y="27939"/>
                </a:lnTo>
                <a:lnTo>
                  <a:pt x="95123" y="54610"/>
                </a:lnTo>
                <a:lnTo>
                  <a:pt x="178648" y="54610"/>
                </a:lnTo>
                <a:lnTo>
                  <a:pt x="151765" y="27939"/>
                </a:lnTo>
                <a:lnTo>
                  <a:pt x="148082" y="22860"/>
                </a:lnTo>
                <a:lnTo>
                  <a:pt x="141986" y="20319"/>
                </a:lnTo>
                <a:close/>
              </a:path>
              <a:path w="932815" h="182879">
                <a:moveTo>
                  <a:pt x="888238" y="39369"/>
                </a:moveTo>
                <a:lnTo>
                  <a:pt x="882015" y="39369"/>
                </a:lnTo>
                <a:lnTo>
                  <a:pt x="882015" y="64769"/>
                </a:lnTo>
                <a:lnTo>
                  <a:pt x="888238" y="64769"/>
                </a:lnTo>
                <a:lnTo>
                  <a:pt x="888238" y="39369"/>
                </a:lnTo>
                <a:close/>
              </a:path>
              <a:path w="932815" h="182879">
                <a:moveTo>
                  <a:pt x="896874" y="34289"/>
                </a:moveTo>
                <a:lnTo>
                  <a:pt x="873506" y="34289"/>
                </a:lnTo>
                <a:lnTo>
                  <a:pt x="873506" y="39369"/>
                </a:lnTo>
                <a:lnTo>
                  <a:pt x="896874" y="39369"/>
                </a:lnTo>
                <a:lnTo>
                  <a:pt x="896874" y="34289"/>
                </a:lnTo>
                <a:close/>
              </a:path>
              <a:path w="932815" h="182879">
                <a:moveTo>
                  <a:pt x="910336" y="34289"/>
                </a:moveTo>
                <a:lnTo>
                  <a:pt x="902970" y="34289"/>
                </a:lnTo>
                <a:lnTo>
                  <a:pt x="902970" y="64769"/>
                </a:lnTo>
                <a:lnTo>
                  <a:pt x="907923" y="64769"/>
                </a:lnTo>
                <a:lnTo>
                  <a:pt x="907923" y="39369"/>
                </a:lnTo>
                <a:lnTo>
                  <a:pt x="911860" y="39369"/>
                </a:lnTo>
                <a:lnTo>
                  <a:pt x="910336" y="34289"/>
                </a:lnTo>
                <a:close/>
              </a:path>
              <a:path w="932815" h="182879">
                <a:moveTo>
                  <a:pt x="911860" y="39369"/>
                </a:moveTo>
                <a:lnTo>
                  <a:pt x="907923" y="39369"/>
                </a:lnTo>
                <a:lnTo>
                  <a:pt x="909193" y="46990"/>
                </a:lnTo>
                <a:lnTo>
                  <a:pt x="911606" y="52069"/>
                </a:lnTo>
                <a:lnTo>
                  <a:pt x="915289" y="64769"/>
                </a:lnTo>
                <a:lnTo>
                  <a:pt x="920242" y="64769"/>
                </a:lnTo>
                <a:lnTo>
                  <a:pt x="922083" y="58419"/>
                </a:lnTo>
                <a:lnTo>
                  <a:pt x="917829" y="58419"/>
                </a:lnTo>
                <a:lnTo>
                  <a:pt x="915289" y="50800"/>
                </a:lnTo>
                <a:lnTo>
                  <a:pt x="911860" y="39369"/>
                </a:lnTo>
                <a:close/>
              </a:path>
              <a:path w="932815" h="182879">
                <a:moveTo>
                  <a:pt x="932561" y="39369"/>
                </a:moveTo>
                <a:lnTo>
                  <a:pt x="927608" y="39369"/>
                </a:lnTo>
                <a:lnTo>
                  <a:pt x="927608" y="64769"/>
                </a:lnTo>
                <a:lnTo>
                  <a:pt x="932561" y="64769"/>
                </a:lnTo>
                <a:lnTo>
                  <a:pt x="932561" y="39369"/>
                </a:lnTo>
                <a:close/>
              </a:path>
              <a:path w="932815" h="182879">
                <a:moveTo>
                  <a:pt x="932561" y="34289"/>
                </a:moveTo>
                <a:lnTo>
                  <a:pt x="923925" y="34289"/>
                </a:lnTo>
                <a:lnTo>
                  <a:pt x="920242" y="46990"/>
                </a:lnTo>
                <a:lnTo>
                  <a:pt x="918972" y="50800"/>
                </a:lnTo>
                <a:lnTo>
                  <a:pt x="917829" y="58419"/>
                </a:lnTo>
                <a:lnTo>
                  <a:pt x="922083" y="58419"/>
                </a:lnTo>
                <a:lnTo>
                  <a:pt x="923925" y="52069"/>
                </a:lnTo>
                <a:lnTo>
                  <a:pt x="925195" y="46990"/>
                </a:lnTo>
                <a:lnTo>
                  <a:pt x="927608" y="39369"/>
                </a:lnTo>
                <a:lnTo>
                  <a:pt x="932561" y="39369"/>
                </a:lnTo>
                <a:lnTo>
                  <a:pt x="932561" y="3428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73177" y="145465"/>
            <a:ext cx="2921000" cy="428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5" dirty="0">
                <a:solidFill>
                  <a:srgbClr val="000000"/>
                </a:solidFill>
              </a:rPr>
              <a:t>Claim</a:t>
            </a:r>
            <a:r>
              <a:rPr sz="2650" spc="-110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Submission</a:t>
            </a:r>
            <a:endParaRPr sz="2650"/>
          </a:p>
        </p:txBody>
      </p:sp>
      <p:sp>
        <p:nvSpPr>
          <p:cNvPr id="6" name="object 6"/>
          <p:cNvSpPr txBox="1"/>
          <p:nvPr/>
        </p:nvSpPr>
        <p:spPr>
          <a:xfrm>
            <a:off x="6473177" y="791946"/>
            <a:ext cx="5316220" cy="410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10" dirty="0">
                <a:latin typeface="CVS Health Sans"/>
                <a:cs typeface="CVS Health Sans"/>
              </a:rPr>
              <a:t>Timely</a:t>
            </a:r>
            <a:r>
              <a:rPr sz="1900" b="1" spc="-160" dirty="0">
                <a:latin typeface="CVS Health Sans"/>
                <a:cs typeface="CVS Health Sans"/>
              </a:rPr>
              <a:t> </a:t>
            </a:r>
            <a:r>
              <a:rPr sz="1900" b="1" spc="5" dirty="0">
                <a:latin typeface="CVS Health Sans"/>
                <a:cs typeface="CVS Health Sans"/>
              </a:rPr>
              <a:t>Filing</a:t>
            </a:r>
            <a:endParaRPr sz="1900" dirty="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5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timely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filing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limitations</a:t>
            </a:r>
            <a:r>
              <a:rPr sz="1600" spc="2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are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follows:</a:t>
            </a:r>
          </a:p>
          <a:p>
            <a:pPr marL="187325" marR="80010" indent="-173355">
              <a:lnSpc>
                <a:spcPts val="1760"/>
              </a:lnSpc>
              <a:spcBef>
                <a:spcPts val="1780"/>
              </a:spcBef>
              <a:buFont typeface="Arial"/>
              <a:buChar char="•"/>
              <a:tabLst>
                <a:tab pos="187960" algn="l"/>
              </a:tabLst>
            </a:pPr>
            <a:r>
              <a:rPr sz="1600" spc="-40" dirty="0">
                <a:latin typeface="CVS Health Sans"/>
                <a:cs typeface="CVS Health Sans"/>
              </a:rPr>
              <a:t>New </a:t>
            </a:r>
            <a:r>
              <a:rPr sz="1600" dirty="0">
                <a:latin typeface="CVS Health Sans"/>
                <a:cs typeface="CVS Health Sans"/>
              </a:rPr>
              <a:t>Claim </a:t>
            </a:r>
            <a:r>
              <a:rPr sz="1600" spc="-20" dirty="0">
                <a:latin typeface="CVS Health Sans"/>
                <a:cs typeface="CVS Health Sans"/>
              </a:rPr>
              <a:t>Submissions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– Claims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must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 filed on a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valid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365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date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service</a:t>
            </a:r>
            <a:endParaRPr sz="1600" dirty="0">
              <a:latin typeface="CVS Health Sans"/>
              <a:cs typeface="CVS Health Sans"/>
            </a:endParaRPr>
          </a:p>
          <a:p>
            <a:pPr marL="187325" marR="5080" indent="-173355">
              <a:lnSpc>
                <a:spcPts val="1760"/>
              </a:lnSpc>
              <a:spcBef>
                <a:spcPts val="1770"/>
              </a:spcBef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latin typeface="CVS Health Sans"/>
                <a:cs typeface="CVS Health Sans"/>
              </a:rPr>
              <a:t>Pro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iders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365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date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e  </a:t>
            </a:r>
            <a:r>
              <a:rPr sz="1600" spc="-10" dirty="0">
                <a:latin typeface="CVS Health Sans"/>
                <a:cs typeface="CVS Health Sans"/>
              </a:rPr>
              <a:t>remittance</a:t>
            </a:r>
            <a:r>
              <a:rPr sz="160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advice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submit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Coordination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5" dirty="0">
                <a:latin typeface="CVS Health Sans"/>
                <a:cs typeface="CVS Health Sans"/>
              </a:rPr>
              <a:t> Benefits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(COB)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Claim.</a:t>
            </a:r>
          </a:p>
          <a:p>
            <a:pPr marL="187325" marR="181610" indent="-173355">
              <a:lnSpc>
                <a:spcPts val="1739"/>
              </a:lnSpc>
              <a:spcBef>
                <a:spcPts val="1785"/>
              </a:spcBef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Resubmission</a:t>
            </a:r>
            <a:r>
              <a:rPr sz="1600" spc="19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–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resubmissions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must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filed </a:t>
            </a:r>
            <a:r>
              <a:rPr sz="1600" spc="-15" dirty="0">
                <a:latin typeface="CVS Health Sans"/>
                <a:cs typeface="CVS Health Sans"/>
              </a:rPr>
              <a:t>within </a:t>
            </a:r>
            <a:r>
              <a:rPr sz="1600" dirty="0">
                <a:latin typeface="CVS Health Sans"/>
                <a:cs typeface="CVS Health Sans"/>
              </a:rPr>
              <a:t>180 days from </a:t>
            </a:r>
            <a:r>
              <a:rPr sz="1600" spc="-35" dirty="0">
                <a:latin typeface="CVS Health Sans"/>
                <a:cs typeface="CVS Health Sans"/>
              </a:rPr>
              <a:t>the </a:t>
            </a:r>
            <a:r>
              <a:rPr sz="1600" dirty="0">
                <a:latin typeface="CVS Health Sans"/>
                <a:cs typeface="CVS Health Sans"/>
              </a:rPr>
              <a:t>date of </a:t>
            </a:r>
            <a:r>
              <a:rPr sz="1600" spc="-15" dirty="0">
                <a:latin typeface="CVS Health Sans"/>
                <a:cs typeface="CVS Health Sans"/>
              </a:rPr>
              <a:t>payment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 </a:t>
            </a:r>
            <a:r>
              <a:rPr sz="1600" spc="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denial. </a:t>
            </a:r>
            <a:r>
              <a:rPr sz="1600" dirty="0">
                <a:latin typeface="CVS Health Sans"/>
                <a:cs typeface="CVS Health Sans"/>
              </a:rPr>
              <a:t>(Please </a:t>
            </a:r>
            <a:r>
              <a:rPr sz="1600" spc="-15" dirty="0">
                <a:latin typeface="CVS Health Sans"/>
                <a:cs typeface="CVS Health Sans"/>
              </a:rPr>
              <a:t>submit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any </a:t>
            </a:r>
            <a:r>
              <a:rPr sz="1600" spc="-10" dirty="0">
                <a:latin typeface="CVS Health Sans"/>
                <a:cs typeface="CVS Health Sans"/>
              </a:rPr>
              <a:t>additional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documentation </a:t>
            </a:r>
            <a:r>
              <a:rPr sz="1600" spc="-36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that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may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effectuate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different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outcome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decision.)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400" dirty="0">
              <a:latin typeface="CVS Health Sans"/>
              <a:cs typeface="CVS Health Sans"/>
            </a:endParaRPr>
          </a:p>
          <a:p>
            <a:pPr marL="187325" marR="305435" indent="-173355">
              <a:lnSpc>
                <a:spcPts val="1680"/>
              </a:lnSpc>
              <a:buFont typeface="Arial"/>
              <a:buChar char="•"/>
              <a:tabLst>
                <a:tab pos="187960" algn="l"/>
              </a:tabLst>
            </a:pPr>
            <a:r>
              <a:rPr sz="1600" dirty="0">
                <a:latin typeface="CVS Health Sans"/>
                <a:cs typeface="CVS Health Sans"/>
              </a:rPr>
              <a:t>Pro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iders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a</a:t>
            </a:r>
            <a:r>
              <a:rPr sz="1600" spc="-85" dirty="0">
                <a:latin typeface="CVS Health Sans"/>
                <a:cs typeface="CVS Health Sans"/>
              </a:rPr>
              <a:t>v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180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days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from</a:t>
            </a:r>
            <a:r>
              <a:rPr sz="1600" spc="-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</a:t>
            </a:r>
            <a:r>
              <a:rPr sz="1600" spc="-95" dirty="0">
                <a:latin typeface="CVS Health Sans"/>
                <a:cs typeface="CVS Health Sans"/>
              </a:rPr>
              <a:t>h</a:t>
            </a:r>
            <a:r>
              <a:rPr sz="1600" dirty="0">
                <a:latin typeface="CVS Health Sans"/>
                <a:cs typeface="CVS Health Sans"/>
              </a:rPr>
              <a:t>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origi</a:t>
            </a:r>
            <a:r>
              <a:rPr sz="1600" spc="-95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al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de</a:t>
            </a:r>
            <a:r>
              <a:rPr sz="1600" spc="-95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ial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  appeals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reconsiderations.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253" y="331000"/>
            <a:ext cx="2407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0000"/>
                </a:solidFill>
              </a:rPr>
              <a:t>How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to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File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Claim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54533" y="900544"/>
            <a:ext cx="10831195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dirty="0">
                <a:latin typeface="CVS Health Sans"/>
                <a:cs typeface="CVS Health Sans"/>
              </a:rPr>
              <a:t>Electronic</a:t>
            </a:r>
            <a:r>
              <a:rPr sz="1600" b="1" spc="10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Claims</a:t>
            </a:r>
            <a:r>
              <a:rPr sz="1600" b="1" spc="26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Submissions</a:t>
            </a:r>
            <a:r>
              <a:rPr sz="1600" dirty="0">
                <a:latin typeface="CVS Health Sans"/>
                <a:cs typeface="CVS Health Sans"/>
              </a:rPr>
              <a:t>:</a:t>
            </a:r>
            <a:r>
              <a:rPr sz="1600" spc="229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Change</a:t>
            </a:r>
            <a:r>
              <a:rPr sz="1600" spc="27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(Emdeon)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EDI</a:t>
            </a:r>
            <a:r>
              <a:rPr sz="1600" spc="7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vendor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use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Medicare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Medicaid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4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buFont typeface="Arial"/>
              <a:buChar char="•"/>
              <a:tabLst>
                <a:tab pos="297180" algn="l"/>
                <a:tab pos="297815" algn="l"/>
                <a:tab pos="3124200" algn="l"/>
              </a:tabLst>
            </a:pPr>
            <a:r>
              <a:rPr sz="1600" b="1" dirty="0">
                <a:latin typeface="CVS Health Sans"/>
                <a:cs typeface="CVS Health Sans"/>
              </a:rPr>
              <a:t>Paper</a:t>
            </a:r>
            <a:r>
              <a:rPr sz="1600" b="1" spc="5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Claims</a:t>
            </a:r>
            <a:r>
              <a:rPr sz="1600" b="1" spc="200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Submissions</a:t>
            </a:r>
            <a:r>
              <a:rPr sz="1600" dirty="0">
                <a:latin typeface="CVS Health Sans"/>
                <a:cs typeface="CVS Health Sans"/>
              </a:rPr>
              <a:t>:	</a:t>
            </a:r>
            <a:r>
              <a:rPr sz="1600" spc="-25" dirty="0">
                <a:latin typeface="CVS Health Sans"/>
                <a:cs typeface="CVS Health Sans"/>
              </a:rPr>
              <a:t>Send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appropriate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forms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address</a:t>
            </a:r>
            <a:r>
              <a:rPr sz="1600" spc="-4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below</a:t>
            </a:r>
            <a:r>
              <a:rPr sz="1600" spc="8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following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timely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file/billing</a:t>
            </a:r>
            <a:endParaRPr sz="1600" dirty="0">
              <a:latin typeface="CVS Health Sans"/>
              <a:cs typeface="CVS Health Sans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latin typeface="CVS Health Sans"/>
                <a:cs typeface="CVS Health Sans"/>
              </a:rPr>
              <a:t>guidelines</a:t>
            </a:r>
            <a:r>
              <a:rPr sz="1600" spc="260" dirty="0">
                <a:latin typeface="CVS Health Sans"/>
                <a:cs typeface="CVS Health Sans"/>
              </a:rPr>
              <a:t> </a:t>
            </a:r>
            <a:r>
              <a:rPr sz="1600" spc="-40" dirty="0">
                <a:latin typeface="CVS Health Sans"/>
                <a:cs typeface="CVS Health Sans"/>
              </a:rPr>
              <a:t>found</a:t>
            </a:r>
            <a:r>
              <a:rPr sz="1600" spc="1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in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the</a:t>
            </a:r>
            <a:r>
              <a:rPr sz="1600" spc="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Manuals.</a:t>
            </a:r>
            <a:endParaRPr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1764"/>
              </a:spcBef>
              <a:buClr>
                <a:srgbClr val="000000"/>
              </a:buClr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sz="1600" b="1" dirty="0">
                <a:solidFill>
                  <a:srgbClr val="7C3E97"/>
                </a:solidFill>
                <a:latin typeface="CVS Health Sans"/>
                <a:cs typeface="CVS Health Sans"/>
              </a:rPr>
              <a:t>Payer</a:t>
            </a:r>
            <a:r>
              <a:rPr sz="1600" b="1" spc="20" dirty="0">
                <a:solidFill>
                  <a:srgbClr val="7C3E97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7C3E97"/>
                </a:solidFill>
                <a:latin typeface="CVS Health Sans"/>
                <a:cs typeface="CVS Health Sans"/>
              </a:rPr>
              <a:t>ID:</a:t>
            </a:r>
            <a:r>
              <a:rPr sz="1600" b="1" spc="30" dirty="0">
                <a:solidFill>
                  <a:srgbClr val="7C3E97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7C3E97"/>
                </a:solidFill>
                <a:latin typeface="CVS Health Sans"/>
                <a:cs typeface="CVS Health Sans"/>
              </a:rPr>
              <a:t>128MI</a:t>
            </a:r>
            <a:endParaRPr sz="1600" dirty="0">
              <a:latin typeface="CVS Health Sans"/>
              <a:cs typeface="CVS Health Sans"/>
            </a:endParaRPr>
          </a:p>
          <a:p>
            <a:pPr marL="479425">
              <a:lnSpc>
                <a:spcPct val="100000"/>
              </a:lnSpc>
              <a:spcBef>
                <a:spcPts val="660"/>
              </a:spcBef>
            </a:pP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3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Health</a:t>
            </a:r>
            <a:r>
              <a:rPr sz="1600" spc="9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Michigan</a:t>
            </a:r>
            <a:endParaRPr sz="1600" dirty="0">
              <a:latin typeface="CVS Health Sans"/>
              <a:cs typeface="CVS Health Sans"/>
            </a:endParaRPr>
          </a:p>
          <a:p>
            <a:pPr marL="479425">
              <a:lnSpc>
                <a:spcPct val="100000"/>
              </a:lnSpc>
              <a:spcBef>
                <a:spcPts val="600"/>
              </a:spcBef>
            </a:pPr>
            <a:r>
              <a:rPr sz="1600" spc="-270" dirty="0">
                <a:latin typeface="CVS Health Sans"/>
                <a:cs typeface="CVS Health Sans"/>
              </a:rPr>
              <a:t>P</a:t>
            </a:r>
            <a:r>
              <a:rPr sz="1600" dirty="0">
                <a:latin typeface="CVS Health Sans"/>
                <a:cs typeface="CVS Health Sans"/>
              </a:rPr>
              <a:t>.O.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Box</a:t>
            </a:r>
            <a:r>
              <a:rPr sz="1600" spc="3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982963</a:t>
            </a:r>
          </a:p>
          <a:p>
            <a:pPr marL="479425">
              <a:lnSpc>
                <a:spcPct val="100000"/>
              </a:lnSpc>
              <a:spcBef>
                <a:spcPts val="605"/>
              </a:spcBef>
            </a:pPr>
            <a:r>
              <a:rPr sz="1600" dirty="0">
                <a:latin typeface="CVS Health Sans"/>
                <a:cs typeface="CVS Health Sans"/>
              </a:rPr>
              <a:t>EL</a:t>
            </a:r>
            <a:r>
              <a:rPr sz="1600" spc="-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Paso,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TX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5" dirty="0">
                <a:latin typeface="CVS Health Sans"/>
                <a:cs typeface="CVS Health Sans"/>
              </a:rPr>
              <a:t>79998-2963</a:t>
            </a:r>
            <a:endParaRPr lang="en-US" sz="1600" spc="-5" dirty="0">
              <a:latin typeface="CVS Health Sans"/>
              <a:cs typeface="CVS Health Sans"/>
            </a:endParaRPr>
          </a:p>
          <a:p>
            <a:pPr marL="479425">
              <a:lnSpc>
                <a:spcPct val="100000"/>
              </a:lnSpc>
              <a:spcBef>
                <a:spcPts val="605"/>
              </a:spcBef>
            </a:pPr>
            <a:endParaRPr sz="1600" dirty="0">
              <a:latin typeface="CVS Health Sans"/>
              <a:cs typeface="CVS Health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507" y="3933621"/>
            <a:ext cx="11167745" cy="17348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b="1" dirty="0">
                <a:latin typeface="CVS Health Sans"/>
                <a:cs typeface="CVS Health Sans"/>
              </a:rPr>
              <a:t>Check Claim</a:t>
            </a:r>
            <a:r>
              <a:rPr sz="1600" b="1" spc="17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Status</a:t>
            </a:r>
            <a:endParaRPr sz="1600" dirty="0">
              <a:latin typeface="CVS Health Sans"/>
              <a:cs typeface="CVS Health Sans"/>
            </a:endParaRPr>
          </a:p>
          <a:p>
            <a:pPr marL="299085" marR="6529705" indent="-287020">
              <a:lnSpc>
                <a:spcPts val="2930"/>
              </a:lnSpc>
              <a:spcBef>
                <a:spcPts val="219"/>
              </a:spcBef>
            </a:pPr>
            <a:r>
              <a:rPr sz="1600" spc="-110" dirty="0">
                <a:latin typeface="CVS Health Sans"/>
                <a:cs typeface="CVS Health Sans"/>
              </a:rPr>
              <a:t>Y</a:t>
            </a:r>
            <a:r>
              <a:rPr sz="1600" dirty="0">
                <a:latin typeface="CVS Health Sans"/>
                <a:cs typeface="CVS Health Sans"/>
              </a:rPr>
              <a:t>ou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can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co</a:t>
            </a:r>
            <a:r>
              <a:rPr sz="1600" spc="-95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tact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Claims </a:t>
            </a:r>
            <a:r>
              <a:rPr sz="1600" spc="-1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</a:t>
            </a:r>
            <a:r>
              <a:rPr sz="1600" spc="-95" dirty="0">
                <a:latin typeface="CVS Health Sans"/>
                <a:cs typeface="CVS Health Sans"/>
              </a:rPr>
              <a:t>n</a:t>
            </a:r>
            <a:r>
              <a:rPr sz="1600" dirty="0">
                <a:latin typeface="CVS Health Sans"/>
                <a:cs typeface="CVS Health Sans"/>
              </a:rPr>
              <a:t>q</a:t>
            </a:r>
            <a:r>
              <a:rPr sz="1600" spc="-95" dirty="0">
                <a:latin typeface="CVS Health Sans"/>
                <a:cs typeface="CVS Health Sans"/>
              </a:rPr>
              <a:t>u</a:t>
            </a:r>
            <a:r>
              <a:rPr sz="1600" dirty="0">
                <a:latin typeface="CVS Health Sans"/>
                <a:cs typeface="CVS Health Sans"/>
              </a:rPr>
              <a:t>iry/Claims </a:t>
            </a:r>
            <a:r>
              <a:rPr sz="1600" spc="-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Research  Phone:</a:t>
            </a:r>
            <a:r>
              <a:rPr sz="1600" spc="-20" dirty="0"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232323"/>
                </a:solidFill>
                <a:latin typeface="CVS Health Sans"/>
                <a:cs typeface="CVS Health Sans"/>
              </a:rPr>
              <a:t>1-866-316-3784</a:t>
            </a:r>
            <a:endParaRPr sz="1600" dirty="0">
              <a:latin typeface="CVS Health Sans"/>
              <a:cs typeface="CVS Health Sans"/>
            </a:endParaRPr>
          </a:p>
          <a:p>
            <a:pPr marL="299085">
              <a:lnSpc>
                <a:spcPct val="100000"/>
              </a:lnSpc>
              <a:spcBef>
                <a:spcPts val="60"/>
              </a:spcBef>
            </a:pPr>
            <a:r>
              <a:rPr sz="1600" dirty="0">
                <a:latin typeface="CVS Health Sans"/>
                <a:cs typeface="CVS Health Sans"/>
              </a:rPr>
              <a:t>Provider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dirty="0">
                <a:solidFill>
                  <a:srgbClr val="3E3E3E"/>
                </a:solidFill>
                <a:latin typeface="CVS Health Sans"/>
                <a:cs typeface="CVS Health Sans"/>
              </a:rPr>
              <a:t>:</a:t>
            </a:r>
            <a:r>
              <a:rPr sz="16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600" b="1" dirty="0">
                <a:solidFill>
                  <a:srgbClr val="3E3E3E"/>
                </a:solidFill>
                <a:latin typeface="CVS Health Sans"/>
                <a:cs typeface="CVS Health Sans"/>
              </a:rPr>
              <a:t>A</a:t>
            </a:r>
            <a:r>
              <a:rPr sz="1600" b="1" dirty="0">
                <a:latin typeface="CVS Health Sans"/>
                <a:cs typeface="CVS Health Sans"/>
              </a:rPr>
              <a:t>etnaBetterHealth-Michigan.Aetna.co</a:t>
            </a:r>
            <a:r>
              <a:rPr lang="en-US" sz="1600" b="1" dirty="0">
                <a:latin typeface="CVS Health Sans"/>
                <a:cs typeface="CVS Health Sans"/>
              </a:rPr>
              <a:t>m</a:t>
            </a:r>
            <a:endParaRPr lang="en-US" sz="1600" dirty="0">
              <a:latin typeface="CVS Health Sans"/>
              <a:cs typeface="CVS Health Sans"/>
            </a:endParaRPr>
          </a:p>
          <a:p>
            <a:pPr marL="297180" indent="-285115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lang="en-US" sz="1600" spc="-10" dirty="0">
                <a:latin typeface="CVS Health Sans"/>
                <a:cs typeface="CVS Health Sans"/>
              </a:rPr>
              <a:t>Providers</a:t>
            </a:r>
            <a:r>
              <a:rPr lang="en-US" sz="1600" spc="114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can</a:t>
            </a:r>
            <a:r>
              <a:rPr lang="en-US" sz="1600" spc="20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access</a:t>
            </a:r>
            <a:r>
              <a:rPr lang="en-US" sz="1600" spc="35" dirty="0">
                <a:latin typeface="CVS Health Sans"/>
                <a:cs typeface="CVS Health Sans"/>
              </a:rPr>
              <a:t> </a:t>
            </a:r>
            <a:r>
              <a:rPr lang="en-US" sz="1600" spc="-35" dirty="0">
                <a:latin typeface="CVS Health Sans"/>
                <a:cs typeface="CVS Health Sans"/>
              </a:rPr>
              <a:t>the</a:t>
            </a:r>
            <a:r>
              <a:rPr lang="en-US" sz="1600" spc="25" dirty="0">
                <a:latin typeface="CVS Health Sans"/>
                <a:cs typeface="CVS Health Sans"/>
              </a:rPr>
              <a:t> </a:t>
            </a:r>
            <a:r>
              <a:rPr lang="en-US" sz="1600" spc="-10" dirty="0">
                <a:latin typeface="CVS Health Sans"/>
                <a:cs typeface="CVS Health Sans"/>
              </a:rPr>
              <a:t>provider</a:t>
            </a:r>
            <a:r>
              <a:rPr lang="en-US" sz="1600" spc="140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portal</a:t>
            </a:r>
            <a:r>
              <a:rPr lang="en-US" sz="1600" spc="-75" dirty="0">
                <a:latin typeface="CVS Health Sans"/>
                <a:cs typeface="CVS Health Sans"/>
              </a:rPr>
              <a:t> </a:t>
            </a:r>
            <a:r>
              <a:rPr lang="en-US" sz="1600" spc="-30" dirty="0">
                <a:latin typeface="CVS Health Sans"/>
                <a:cs typeface="CVS Health Sans"/>
              </a:rPr>
              <a:t>through</a:t>
            </a:r>
            <a:r>
              <a:rPr lang="en-US" sz="1600" spc="18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</a:t>
            </a:r>
            <a:r>
              <a:rPr lang="en-US" sz="1600" spc="25" dirty="0">
                <a:latin typeface="CVS Health Sans"/>
                <a:cs typeface="CVS Health Sans"/>
              </a:rPr>
              <a:t> </a:t>
            </a:r>
            <a:r>
              <a:rPr lang="en-US" sz="1600" spc="-25" dirty="0">
                <a:latin typeface="CVS Health Sans"/>
                <a:cs typeface="CVS Health Sans"/>
              </a:rPr>
              <a:t>link</a:t>
            </a:r>
            <a:r>
              <a:rPr lang="en-US" sz="1600" spc="114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on</a:t>
            </a:r>
            <a:r>
              <a:rPr lang="en-US" sz="1600" spc="20" dirty="0">
                <a:latin typeface="CVS Health Sans"/>
                <a:cs typeface="CVS Health Sans"/>
              </a:rPr>
              <a:t> </a:t>
            </a:r>
            <a:r>
              <a:rPr lang="en-US" sz="1600" spc="-35" dirty="0">
                <a:latin typeface="CVS Health Sans"/>
                <a:cs typeface="CVS Health Sans"/>
              </a:rPr>
              <a:t>the</a:t>
            </a:r>
            <a:r>
              <a:rPr lang="en-US" sz="1600" spc="25" dirty="0">
                <a:latin typeface="CVS Health Sans"/>
                <a:cs typeface="CVS Health Sans"/>
              </a:rPr>
              <a:t> </a:t>
            </a:r>
            <a:r>
              <a:rPr lang="en-US" sz="1600" spc="-15" dirty="0">
                <a:latin typeface="CVS Health Sans"/>
                <a:cs typeface="CVS Health Sans"/>
              </a:rPr>
              <a:t>public</a:t>
            </a:r>
            <a:r>
              <a:rPr lang="en-US" sz="1600" spc="19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website</a:t>
            </a:r>
            <a:r>
              <a:rPr lang="en-US" sz="1600" spc="-55" dirty="0">
                <a:latin typeface="CVS Health Sans"/>
                <a:cs typeface="CVS Health Sans"/>
              </a:rPr>
              <a:t> </a:t>
            </a:r>
            <a:r>
              <a:rPr lang="en-US" sz="1600" dirty="0">
                <a:latin typeface="CVS Health Sans"/>
                <a:cs typeface="CVS Health Sans"/>
              </a:rPr>
              <a:t>at</a:t>
            </a:r>
            <a:r>
              <a:rPr lang="en-US" sz="1600" spc="155" dirty="0">
                <a:latin typeface="CVS Health Sans"/>
                <a:cs typeface="CVS Health Sans"/>
              </a:rPr>
              <a:t> </a:t>
            </a:r>
            <a:r>
              <a:rPr lang="en-US" sz="1600" b="1" dirty="0">
                <a:latin typeface="CVS Health Sans"/>
                <a:cs typeface="CVS Health Sans"/>
              </a:rPr>
              <a:t>AetnaBetterHealth.com/Michigan</a:t>
            </a:r>
            <a:endParaRPr lang="en-US" sz="1600" dirty="0">
              <a:latin typeface="CVS Health Sans"/>
              <a:cs typeface="CVS Health Sa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25558" y="2765551"/>
            <a:ext cx="1458163" cy="16824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492" y="487502"/>
            <a:ext cx="306832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5" dirty="0">
                <a:solidFill>
                  <a:srgbClr val="000000"/>
                </a:solidFill>
              </a:rPr>
              <a:t>Remittance</a:t>
            </a:r>
            <a:r>
              <a:rPr sz="2650" spc="-125" dirty="0">
                <a:solidFill>
                  <a:srgbClr val="000000"/>
                </a:solidFill>
              </a:rPr>
              <a:t> </a:t>
            </a:r>
            <a:r>
              <a:rPr sz="2650" spc="-5" dirty="0">
                <a:solidFill>
                  <a:srgbClr val="000000"/>
                </a:solidFill>
              </a:rPr>
              <a:t>advice</a:t>
            </a:r>
            <a:endParaRPr sz="26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5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847725" y="6433284"/>
            <a:ext cx="83502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©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202</a:t>
            </a:r>
            <a:r>
              <a:rPr lang="en-US" sz="800" spc="-5" dirty="0">
                <a:solidFill>
                  <a:srgbClr val="3E3E3E"/>
                </a:solidFill>
                <a:latin typeface="Arial"/>
                <a:cs typeface="Arial"/>
              </a:rPr>
              <a:t>2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Ae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spc="-5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3E3E3E"/>
                </a:solidFill>
                <a:latin typeface="Arial"/>
                <a:cs typeface="Arial"/>
              </a:rPr>
              <a:t>I</a:t>
            </a:r>
            <a:r>
              <a:rPr sz="800" spc="25" dirty="0">
                <a:solidFill>
                  <a:srgbClr val="3E3E3E"/>
                </a:solidFill>
                <a:latin typeface="Arial"/>
                <a:cs typeface="Arial"/>
              </a:rPr>
              <a:t>n</a:t>
            </a:r>
            <a:r>
              <a:rPr sz="800" dirty="0">
                <a:solidFill>
                  <a:srgbClr val="3E3E3E"/>
                </a:solidFill>
                <a:latin typeface="Arial"/>
                <a:cs typeface="Arial"/>
              </a:rPr>
              <a:t>c.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052" y="1169797"/>
            <a:ext cx="10059035" cy="357533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48920" indent="-234315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sz="1600" spc="-10" dirty="0">
                <a:latin typeface="CVS Health Sans"/>
                <a:cs typeface="CVS Health Sans"/>
              </a:rPr>
              <a:t>Remittance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advices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are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located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within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the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Aetna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Better</a:t>
            </a:r>
            <a:r>
              <a:rPr sz="1600" spc="-20" dirty="0">
                <a:latin typeface="CVS Health Sans"/>
                <a:cs typeface="CVS Health Sans"/>
              </a:rPr>
              <a:t> Health</a:t>
            </a:r>
            <a:r>
              <a:rPr sz="1600" spc="18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of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Michigan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new</a:t>
            </a:r>
            <a:r>
              <a:rPr sz="1600" spc="15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</a:p>
          <a:p>
            <a:pPr marL="248920">
              <a:lnSpc>
                <a:spcPct val="100000"/>
              </a:lnSpc>
              <a:spcBef>
                <a:spcPts val="960"/>
              </a:spcBef>
            </a:pPr>
            <a:r>
              <a:rPr sz="1600" b="1" dirty="0">
                <a:latin typeface="CVS Health Sans"/>
                <a:cs typeface="CVS Health Sans"/>
                <a:hlinkClick r:id="rId2"/>
              </a:rPr>
              <a:t>AetnaBetterHealth.com/Michigan</a:t>
            </a:r>
            <a:endParaRPr lang="en-US" sz="1600" b="1" dirty="0">
              <a:latin typeface="CVS Health Sans"/>
              <a:cs typeface="CVS Health Sans"/>
            </a:endParaRPr>
          </a:p>
          <a:p>
            <a:pPr marL="248920">
              <a:lnSpc>
                <a:spcPct val="100000"/>
              </a:lnSpc>
              <a:spcBef>
                <a:spcPts val="960"/>
              </a:spcBef>
            </a:pPr>
            <a:endParaRPr sz="2150" dirty="0">
              <a:latin typeface="CVS Health Sans"/>
              <a:cs typeface="CVS Health Sans"/>
            </a:endParaRPr>
          </a:p>
          <a:p>
            <a:pPr marL="248920" indent="-234315">
              <a:lnSpc>
                <a:spcPct val="100000"/>
              </a:lnSpc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sz="1600" spc="-10" dirty="0">
                <a:latin typeface="CVS Health Sans"/>
                <a:cs typeface="CVS Health Sans"/>
              </a:rPr>
              <a:t>Electronic</a:t>
            </a:r>
            <a:r>
              <a:rPr sz="1600" spc="114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Remittance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Advice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(ERA)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are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available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via</a:t>
            </a:r>
            <a:r>
              <a:rPr sz="1600" spc="11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your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electronic</a:t>
            </a:r>
            <a:r>
              <a:rPr sz="1600" spc="12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vendor/clearinghouse,</a:t>
            </a:r>
            <a:r>
              <a:rPr sz="1600" spc="4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if</a:t>
            </a:r>
            <a:r>
              <a:rPr sz="1600" spc="7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applicable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00" dirty="0">
              <a:latin typeface="CVS Health Sans"/>
              <a:cs typeface="CVS Health Sans"/>
            </a:endParaRPr>
          </a:p>
          <a:p>
            <a:pPr marL="248920" indent="-234315">
              <a:lnSpc>
                <a:spcPct val="100000"/>
              </a:lnSpc>
              <a:buFont typeface="Arial"/>
              <a:buChar char="•"/>
              <a:tabLst>
                <a:tab pos="248920" algn="l"/>
                <a:tab pos="249554" algn="l"/>
              </a:tabLst>
            </a:pPr>
            <a:r>
              <a:rPr sz="1600" dirty="0">
                <a:latin typeface="CVS Health Sans"/>
                <a:cs typeface="CVS Health Sans"/>
              </a:rPr>
              <a:t>Claims</a:t>
            </a:r>
            <a:r>
              <a:rPr sz="1600" spc="19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and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remit</a:t>
            </a:r>
            <a:r>
              <a:rPr sz="1600" spc="14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information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will</a:t>
            </a:r>
            <a:r>
              <a:rPr sz="1600" spc="-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remain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available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on</a:t>
            </a:r>
            <a:r>
              <a:rPr sz="1600" spc="25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14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 for</a:t>
            </a:r>
            <a:r>
              <a:rPr sz="1600" spc="-25" dirty="0">
                <a:latin typeface="CVS Health Sans"/>
                <a:cs typeface="CVS Health Sans"/>
              </a:rPr>
              <a:t> </a:t>
            </a:r>
            <a:r>
              <a:rPr sz="1600" spc="-50" dirty="0">
                <a:latin typeface="CVS Health Sans"/>
                <a:cs typeface="CVS Health Sans"/>
              </a:rPr>
              <a:t>up</a:t>
            </a:r>
            <a:r>
              <a:rPr sz="1600" spc="10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to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three</a:t>
            </a:r>
            <a:r>
              <a:rPr sz="1600" spc="2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(3)</a:t>
            </a:r>
            <a:r>
              <a:rPr sz="1600" spc="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years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50" dirty="0">
              <a:latin typeface="CVS Health Sans"/>
              <a:cs typeface="CVS Health Sans"/>
            </a:endParaRPr>
          </a:p>
          <a:p>
            <a:pPr marL="73660">
              <a:lnSpc>
                <a:spcPct val="100000"/>
              </a:lnSpc>
            </a:pPr>
            <a:r>
              <a:rPr sz="1600" b="1" dirty="0">
                <a:latin typeface="CVS Health Sans"/>
                <a:cs typeface="CVS Health Sans"/>
              </a:rPr>
              <a:t>Enrollment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Options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for</a:t>
            </a:r>
            <a:r>
              <a:rPr sz="1600" b="1" spc="-1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</a:rPr>
              <a:t>EFT/ERA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CVS Health Sans"/>
              <a:cs typeface="CVS Health Sans"/>
            </a:endParaRPr>
          </a:p>
          <a:p>
            <a:pPr marL="246379" indent="-234315">
              <a:lnSpc>
                <a:spcPct val="100000"/>
              </a:lnSpc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sz="1600" spc="-35" dirty="0">
                <a:latin typeface="CVS Health Sans"/>
                <a:cs typeface="CVS Health Sans"/>
              </a:rPr>
              <a:t>Online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via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spc="-35" dirty="0">
                <a:latin typeface="CVS Health Sans"/>
                <a:cs typeface="CVS Health Sans"/>
              </a:rPr>
              <a:t>our</a:t>
            </a:r>
            <a:r>
              <a:rPr sz="1600" spc="135" dirty="0">
                <a:latin typeface="CVS Health Sans"/>
                <a:cs typeface="CVS Health Sans"/>
              </a:rPr>
              <a:t> </a:t>
            </a:r>
            <a:r>
              <a:rPr sz="1600" spc="-15" dirty="0">
                <a:latin typeface="CVS Health Sans"/>
                <a:cs typeface="CVS Health Sans"/>
              </a:rPr>
              <a:t>Secure</a:t>
            </a:r>
            <a:r>
              <a:rPr sz="1600" spc="10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Web</a:t>
            </a:r>
            <a:r>
              <a:rPr sz="1600" spc="-6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Portal</a:t>
            </a:r>
            <a:r>
              <a:rPr sz="1600" spc="45" dirty="0">
                <a:latin typeface="CVS Health Sans"/>
                <a:cs typeface="CVS Health Sans"/>
              </a:rPr>
              <a:t> </a:t>
            </a:r>
            <a:r>
              <a:rPr sz="1600" b="1" dirty="0">
                <a:latin typeface="CVS Health Sans"/>
                <a:cs typeface="CVS Health Sans"/>
                <a:hlinkClick r:id="rId2"/>
              </a:rPr>
              <a:t>AetnaBetterHealth.com/Michigan</a:t>
            </a:r>
            <a:endParaRPr sz="1600" dirty="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400" dirty="0">
              <a:latin typeface="CVS Health Sans"/>
              <a:cs typeface="CVS Health Sans"/>
            </a:endParaRPr>
          </a:p>
          <a:p>
            <a:pPr marL="246379" indent="-2343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6379" algn="l"/>
                <a:tab pos="247015" algn="l"/>
              </a:tabLst>
            </a:pPr>
            <a:r>
              <a:rPr sz="1600" dirty="0">
                <a:latin typeface="CVS Health Sans"/>
                <a:cs typeface="CVS Health Sans"/>
              </a:rPr>
              <a:t>Call</a:t>
            </a:r>
            <a:r>
              <a:rPr sz="1600" spc="6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Provider</a:t>
            </a:r>
            <a:r>
              <a:rPr sz="1600" spc="13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Relations</a:t>
            </a:r>
            <a:r>
              <a:rPr sz="1600" spc="180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at</a:t>
            </a:r>
            <a:r>
              <a:rPr sz="1600" spc="85" dirty="0">
                <a:latin typeface="CVS Health Sans"/>
                <a:cs typeface="CVS Health Sans"/>
              </a:rPr>
              <a:t> </a:t>
            </a:r>
            <a:r>
              <a:rPr sz="1600" b="1" spc="-10" dirty="0">
                <a:latin typeface="CVS Health Sans"/>
                <a:cs typeface="CVS Health Sans"/>
              </a:rPr>
              <a:t>1-866-314-3784</a:t>
            </a:r>
            <a:endParaRPr sz="1600" dirty="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2260</Words>
  <Application>Microsoft Office PowerPoint</Application>
  <PresentationFormat>Widescreen</PresentationFormat>
  <Paragraphs>301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CVS Health Sans</vt:lpstr>
      <vt:lpstr>Domaine Display Bold</vt:lpstr>
      <vt:lpstr>Open Sans</vt:lpstr>
      <vt:lpstr>Open Sans Bold</vt:lpstr>
      <vt:lpstr>Symbol</vt:lpstr>
      <vt:lpstr>Office Theme</vt:lpstr>
      <vt:lpstr>   Aetna Better Health of Michigan   Lakeland Care Network Payor Conference   October 19, 2022    </vt:lpstr>
      <vt:lpstr>   </vt:lpstr>
      <vt:lpstr>   </vt:lpstr>
      <vt:lpstr>Aetna Better Health of Michigan Website</vt:lpstr>
      <vt:lpstr>Secure Provider Portal Registration</vt:lpstr>
      <vt:lpstr>Secure Provider Portal Tools and Resources</vt:lpstr>
      <vt:lpstr>Claim Submission</vt:lpstr>
      <vt:lpstr>How to File A Claim</vt:lpstr>
      <vt:lpstr>Remittance advice</vt:lpstr>
      <vt:lpstr>Claim Resubmissions and Reconsiderations</vt:lpstr>
      <vt:lpstr>Information Required for Prior Authorization Review &amp; Medical Review</vt:lpstr>
      <vt:lpstr>Requesting Prior Authorization</vt:lpstr>
      <vt:lpstr>Timeframes</vt:lpstr>
      <vt:lpstr>Aetna Authorization Tools (PROPAT and EviCore)</vt:lpstr>
      <vt:lpstr>Provider Appeals Process</vt:lpstr>
      <vt:lpstr>How to submit a Provider Appeal?</vt:lpstr>
      <vt:lpstr>Member Appeals</vt:lpstr>
      <vt:lpstr>Grievances</vt:lpstr>
      <vt:lpstr>How to submit a Provider Grievance?</vt:lpstr>
      <vt:lpstr>How to submit a Member Grievance?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Oddo</dc:creator>
  <cp:lastModifiedBy>Pogodzinski, Patricia M</cp:lastModifiedBy>
  <cp:revision>39</cp:revision>
  <dcterms:created xsi:type="dcterms:W3CDTF">2021-10-28T13:24:04Z</dcterms:created>
  <dcterms:modified xsi:type="dcterms:W3CDTF">2022-10-14T19:20:29Z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2021-10-28T00:00:00Z</vt:filetime>
  </property>
  <property fmtid="{D5CDD505-2E9C-101B-9397-08002B2CF9AE}" pid="5" name="MSIP_Label_67599526-06ca-49cc-9fa9-5307800a949a_Enabled">
    <vt:lpwstr>true</vt:lpwstr>
  </property>
  <property fmtid="{D5CDD505-2E9C-101B-9397-08002B2CF9AE}" pid="6" name="MSIP_Label_67599526-06ca-49cc-9fa9-5307800a949a_SetDate">
    <vt:lpwstr>2021-10-28T13:24:11Z</vt:lpwstr>
  </property>
  <property fmtid="{D5CDD505-2E9C-101B-9397-08002B2CF9AE}" pid="7" name="MSIP_Label_67599526-06ca-49cc-9fa9-5307800a949a_Method">
    <vt:lpwstr>Standard</vt:lpwstr>
  </property>
  <property fmtid="{D5CDD505-2E9C-101B-9397-08002B2CF9AE}" pid="8" name="MSIP_Label_67599526-06ca-49cc-9fa9-5307800a949a_Name">
    <vt:lpwstr>67599526-06ca-49cc-9fa9-5307800a949a</vt:lpwstr>
  </property>
  <property fmtid="{D5CDD505-2E9C-101B-9397-08002B2CF9AE}" pid="9" name="MSIP_Label_67599526-06ca-49cc-9fa9-5307800a949a_SiteId">
    <vt:lpwstr>fabb61b8-3afe-4e75-b934-a47f782b8cd7</vt:lpwstr>
  </property>
  <property fmtid="{D5CDD505-2E9C-101B-9397-08002B2CF9AE}" pid="10" name="MSIP_Label_67599526-06ca-49cc-9fa9-5307800a949a_ActionId">
    <vt:lpwstr>85228975-4d22-4aee-86d3-96f0e79565a8</vt:lpwstr>
  </property>
  <property fmtid="{D5CDD505-2E9C-101B-9397-08002B2CF9AE}" pid="11" name="MSIP_Label_67599526-06ca-49cc-9fa9-5307800a949a_ContentBits">
    <vt:lpwstr>0</vt:lpwstr>
  </property>
</Properties>
</file>