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11" r:id="rId2"/>
  </p:sldMasterIdLst>
  <p:notesMasterIdLst>
    <p:notesMasterId r:id="rId10"/>
  </p:notesMasterIdLst>
  <p:handoutMasterIdLst>
    <p:handoutMasterId r:id="rId11"/>
  </p:handoutMasterIdLst>
  <p:sldIdLst>
    <p:sldId id="1335" r:id="rId3"/>
    <p:sldId id="1351" r:id="rId4"/>
    <p:sldId id="1371" r:id="rId5"/>
    <p:sldId id="1364" r:id="rId6"/>
    <p:sldId id="1370" r:id="rId7"/>
    <p:sldId id="1368" r:id="rId8"/>
    <p:sldId id="1336" r:id="rId9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2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A9"/>
    <a:srgbClr val="FFC324"/>
    <a:srgbClr val="0E84AA"/>
    <a:srgbClr val="006C8A"/>
    <a:srgbClr val="FFFF99"/>
    <a:srgbClr val="123A2E"/>
    <a:srgbClr val="00C4FA"/>
    <a:srgbClr val="00CCFF"/>
    <a:srgbClr val="99003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72281" autoAdjust="0"/>
  </p:normalViewPr>
  <p:slideViewPr>
    <p:cSldViewPr snapToGrid="0" showGuides="1">
      <p:cViewPr varScale="1">
        <p:scale>
          <a:sx n="64" d="100"/>
          <a:sy n="64" d="100"/>
        </p:scale>
        <p:origin x="1376" y="36"/>
      </p:cViewPr>
      <p:guideLst>
        <p:guide orient="horz" pos="2772"/>
        <p:guide pos="312"/>
      </p:guideLst>
    </p:cSldViewPr>
  </p:slideViewPr>
  <p:outlineViewPr>
    <p:cViewPr>
      <p:scale>
        <a:sx n="33" d="100"/>
        <a:sy n="33" d="100"/>
      </p:scale>
      <p:origin x="0" y="40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2020"/>
    </p:cViewPr>
  </p:sorterViewPr>
  <p:notesViewPr>
    <p:cSldViewPr snapToGrid="0" showGuides="1">
      <p:cViewPr varScale="1">
        <p:scale>
          <a:sx n="88" d="100"/>
          <a:sy n="88" d="100"/>
        </p:scale>
        <p:origin x="37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320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23" y="0"/>
            <a:ext cx="2972320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E75F4E96-8165-4ED9-BA5E-066253A93BCC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27"/>
            <a:ext cx="2972320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23" y="8830627"/>
            <a:ext cx="2972320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B2BE1776-523C-4AA0-9FB2-D194F9E702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74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2F8A3F70-B9EB-44B2-BB09-052194EB8D79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15791"/>
            <a:ext cx="548640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9D661562-94E0-48D3-A135-A35D2A6D58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3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61562-94E0-48D3-A135-A35D2A6D583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52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61562-94E0-48D3-A135-A35D2A6D58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2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61562-94E0-48D3-A135-A35D2A6D58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43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661562-94E0-48D3-A135-A35D2A6D58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866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Customizable wellness programs (love this) 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risk: Biometrics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resources: health coaching, education and referral to PCP (Talking point – many people do NOT have a PCP, we connect people to your practices, refer to care mgt., )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Vaccination …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CPR…    (talking point of CPR classes)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challenges  (talking point on how they drive engagement)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education  (talking points: Lunch &amp; learns, cooking classes,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myWeigh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Health, fitness classes.,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661562-94E0-48D3-A135-A35D2A6D58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5494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61562-94E0-48D3-A135-A35D2A6D58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1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b="1">
                <a:solidFill>
                  <a:srgbClr val="0084A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EEB6-ACD0-4FB3-A687-EF52063FF544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AE8-22DB-479C-ADC4-1F9F16B4C3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909" y="4210932"/>
            <a:ext cx="829117" cy="8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8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EEB6-ACD0-4FB3-A687-EF52063FF544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AE8-22DB-479C-ADC4-1F9F16B4C3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909" y="4210932"/>
            <a:ext cx="829117" cy="8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1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EEB6-ACD0-4FB3-A687-EF52063FF544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AE8-22DB-479C-ADC4-1F9F16B4C3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909" y="4210932"/>
            <a:ext cx="829117" cy="8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00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8091-68EF-45C1-B860-0848B800C754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28F4-7AFE-487D-B267-6CCAB378B4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66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8091-68EF-45C1-B860-0848B800C754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28F4-7AFE-487D-B267-6CCAB378B4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73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8091-68EF-45C1-B860-0848B800C754}" type="datetimeFigureOut">
              <a:rPr lang="en-US" smtClean="0"/>
              <a:pPr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28F4-7AFE-487D-B267-6CCAB378B4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69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ry Title or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050"/>
            <a:ext cx="7772400" cy="1257300"/>
          </a:xfrm>
        </p:spPr>
        <p:txBody>
          <a:bodyPr anchor="ctr">
            <a:noAutofit/>
          </a:bodyPr>
          <a:lstStyle>
            <a:lvl1pPr algn="r">
              <a:defRPr sz="3600" b="1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8" y="2171701"/>
            <a:ext cx="4038601" cy="1125140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 b="1" baseline="0">
                <a:solidFill>
                  <a:srgbClr val="15772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838200" y="3314701"/>
            <a:ext cx="7772400" cy="112514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152400" y="4869657"/>
            <a:ext cx="1905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44295-5F17-420A-A75B-10251B29C6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7A917-EB1B-4FF4-B2CA-9FBEE973BCA9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49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5F4D7-6560-4501-95BC-7F6A801AB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8357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Yellow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903" y="822959"/>
            <a:ext cx="8180195" cy="3840480"/>
          </a:xfrm>
        </p:spPr>
        <p:txBody>
          <a:bodyPr/>
          <a:lstStyle>
            <a:lvl1pPr>
              <a:buClr>
                <a:srgbClr val="6F6754"/>
              </a:buClr>
              <a:defRPr/>
            </a:lvl1pPr>
            <a:lvl2pPr>
              <a:buClr>
                <a:srgbClr val="6F6754"/>
              </a:buClr>
              <a:defRPr/>
            </a:lvl2pPr>
            <a:lvl3pPr>
              <a:buClr>
                <a:srgbClr val="6F6754"/>
              </a:buClr>
              <a:defRPr/>
            </a:lvl3pPr>
            <a:lvl4pPr>
              <a:buClr>
                <a:srgbClr val="6F6754"/>
              </a:buClr>
              <a:defRPr/>
            </a:lvl4pPr>
            <a:lvl5pPr>
              <a:buClr>
                <a:srgbClr val="6F6754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fld id="{41AC91BC-8CD9-4936-90AF-51ED26E6B54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81903" y="177800"/>
            <a:ext cx="8180195" cy="55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81904" y="729411"/>
            <a:ext cx="8662097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35948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0671-1469-4873-913C-92A02C4932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13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 wrap="none" anchor="ctr" anchorCtr="0">
            <a:normAutofit/>
          </a:bodyPr>
          <a:lstStyle>
            <a:lvl1pPr algn="l">
              <a:defRPr b="1" baseline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0671-1469-4873-913C-92A02C4932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11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rgbClr val="0084A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EEB6-ACD0-4FB3-A687-EF52063FF544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AE8-22DB-479C-ADC4-1F9F16B4C3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909" y="4210932"/>
            <a:ext cx="829117" cy="8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968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0671-1469-4873-913C-92A02C4932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734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3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3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3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3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0671-1469-4873-913C-92A02C4932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66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0671-1469-4873-913C-92A02C4932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22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0671-1469-4873-913C-92A02C4932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236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0671-1469-4873-913C-92A02C4932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27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0671-1469-4873-913C-92A02C4932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015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0671-1469-4873-913C-92A02C4932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136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0671-1469-4873-913C-92A02C4932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96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0671-1469-4873-913C-92A02C4932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534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485900"/>
            <a:ext cx="7772400" cy="30861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6554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0084A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EEB6-ACD0-4FB3-A687-EF52063FF544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AE8-22DB-479C-ADC4-1F9F16B4C3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909" y="4210932"/>
            <a:ext cx="829117" cy="8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066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y Bar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Palatino Linotype" pitchFamily="18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8602" y="4687558"/>
            <a:ext cx="8694739" cy="0"/>
          </a:xfrm>
          <a:prstGeom prst="line">
            <a:avLst/>
          </a:prstGeom>
          <a:ln w="9525">
            <a:solidFill>
              <a:srgbClr val="5557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 bwMode="auto">
          <a:xfrm flipH="1">
            <a:off x="0" y="4726849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 userDrawn="1"/>
        </p:nvSpPr>
        <p:spPr bwMode="auto">
          <a:xfrm>
            <a:off x="0" y="0"/>
            <a:ext cx="9144000" cy="80579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805797"/>
            <a:ext cx="9144000" cy="113516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13" name="Rectangle 14"/>
          <p:cNvSpPr>
            <a:spLocks noGrp="1" noChangeArrowheads="1"/>
          </p:cNvSpPr>
          <p:nvPr>
            <p:ph idx="1"/>
          </p:nvPr>
        </p:nvSpPr>
        <p:spPr bwMode="auto">
          <a:xfrm>
            <a:off x="215590" y="1052763"/>
            <a:ext cx="8717276" cy="3574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8"/>
          <p:cNvSpPr txBox="1">
            <a:spLocks/>
          </p:cNvSpPr>
          <p:nvPr userDrawn="1"/>
        </p:nvSpPr>
        <p:spPr>
          <a:xfrm>
            <a:off x="356403" y="4777588"/>
            <a:ext cx="5827876" cy="154009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83A9"/>
              </a:buClr>
            </a:pPr>
            <a:r>
              <a:rPr sz="675" dirty="0">
                <a:solidFill>
                  <a:srgbClr val="0083A9">
                    <a:lumMod val="60000"/>
                    <a:lumOff val="40000"/>
                  </a:srgbClr>
                </a:solidFill>
              </a:rPr>
              <a:t>/ ©2016 Navigant Consulting, Inc. All rights Reserved</a:t>
            </a:r>
          </a:p>
        </p:txBody>
      </p:sp>
      <p:sp>
        <p:nvSpPr>
          <p:cNvPr id="15" name="Text Placeholder 18"/>
          <p:cNvSpPr txBox="1">
            <a:spLocks/>
          </p:cNvSpPr>
          <p:nvPr userDrawn="1"/>
        </p:nvSpPr>
        <p:spPr>
          <a:xfrm>
            <a:off x="136515" y="4774082"/>
            <a:ext cx="618228" cy="157515"/>
          </a:xfrm>
          <a:prstGeom prst="rect">
            <a:avLst/>
          </a:prstGeom>
        </p:spPr>
        <p:txBody>
          <a:bodyPr vert="horz"/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 baseline="0">
                <a:solidFill>
                  <a:srgbClr val="898C8F"/>
                </a:solidFill>
                <a:latin typeface="+mj-lt"/>
                <a:ea typeface="+mn-ea"/>
                <a:cs typeface="+mn-cs"/>
              </a:defRPr>
            </a:lvl1pPr>
            <a:lvl2pPr marL="457178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2pPr>
            <a:lvl3pPr marL="914354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3pPr>
            <a:lvl4pPr marL="1371532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4pPr>
            <a:lvl5pPr marL="1828709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Tx/>
              <a:buNone/>
              <a:defRPr lang="en-US" sz="900" kern="1200" cap="all" normalizeH="0">
                <a:solidFill>
                  <a:srgbClr val="9CA1A4"/>
                </a:solidFill>
                <a:latin typeface="+mj-lt"/>
                <a:ea typeface="+mn-ea"/>
                <a:cs typeface="+mn-cs"/>
              </a:defRPr>
            </a:lvl5pPr>
            <a:lvl6pPr marL="2174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6pPr>
            <a:lvl7pPr marL="26320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7pPr>
            <a:lvl8pPr marL="30892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8pPr>
            <a:lvl9pPr marL="35464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5000"/>
              <a:buFont typeface="Palatino Linotype" pitchFamily="18" charset="0"/>
              <a:buChar char="▫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83A9"/>
              </a:buClr>
            </a:pPr>
            <a:fld id="{C0D4A90D-707C-4CFA-8F87-17CF45DE2B45}" type="slidenum">
              <a:rPr sz="675" smtClean="0">
                <a:solidFill>
                  <a:srgbClr val="95D600"/>
                </a:solidFill>
              </a:rPr>
              <a:pPr>
                <a:buClr>
                  <a:srgbClr val="0083A9"/>
                </a:buClr>
              </a:pPr>
              <a:t>‹#›</a:t>
            </a:fld>
            <a:endParaRPr sz="675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460" y="4797529"/>
            <a:ext cx="977407" cy="12650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15590" y="26128"/>
            <a:ext cx="8717276" cy="758565"/>
          </a:xfrm>
          <a:prstGeom prst="rect">
            <a:avLst/>
          </a:prstGeom>
        </p:spPr>
        <p:txBody>
          <a:bodyPr anchor="b"/>
          <a:lstStyle>
            <a:lvl1pPr>
              <a:defRPr sz="15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54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84A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EEB6-ACD0-4FB3-A687-EF52063FF544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AE8-22DB-479C-ADC4-1F9F16B4C3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909" y="4210932"/>
            <a:ext cx="829117" cy="8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78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rgbClr val="0084A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EEB6-ACD0-4FB3-A687-EF52063FF544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AE8-22DB-479C-ADC4-1F9F16B4C3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909" y="4210932"/>
            <a:ext cx="829117" cy="8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1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EEB6-ACD0-4FB3-A687-EF52063FF544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AE8-22DB-479C-ADC4-1F9F16B4C3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909" y="4210932"/>
            <a:ext cx="829117" cy="8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77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EEB6-ACD0-4FB3-A687-EF52063FF544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AE8-22DB-479C-ADC4-1F9F16B4C3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909" y="4210932"/>
            <a:ext cx="829117" cy="8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2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EEB6-ACD0-4FB3-A687-EF52063FF544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AE8-22DB-479C-ADC4-1F9F16B4C3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909" y="4210932"/>
            <a:ext cx="829117" cy="8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1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EEB6-ACD0-4FB3-A687-EF52063FF544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FAE8-22DB-479C-ADC4-1F9F16B4C3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909" y="4210932"/>
            <a:ext cx="829117" cy="82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89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184" y="971550"/>
            <a:ext cx="3448050" cy="4171950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5694766" y="0"/>
            <a:ext cx="3448050" cy="41719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BEEB6-ACD0-4FB3-A687-EF52063FF544}" type="datetimeFigureOut">
              <a:rPr lang="en-US" smtClean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CFAE8-22DB-479C-ADC4-1F9F16B4C3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943600" y="3982081"/>
            <a:ext cx="30480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23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53" b="3647"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30671-1469-4873-913C-92A02C4932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096" y="4588185"/>
            <a:ext cx="1724489" cy="49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43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xStyles>
    <p:titleStyle>
      <a:lvl1pPr algn="l" defTabSz="685800" rtl="0" eaLnBrk="1" latinLnBrk="0" hangingPunct="1">
        <a:spcBef>
          <a:spcPct val="0"/>
        </a:spcBef>
        <a:buNone/>
        <a:defRPr sz="33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hllcquality@spectrumhealth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kelandcar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370" y="291276"/>
            <a:ext cx="3098222" cy="9820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48" y="291276"/>
            <a:ext cx="1691306" cy="9820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9450" y="1677798"/>
            <a:ext cx="82128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2">
                    <a:lumMod val="75000"/>
                  </a:schemeClr>
                </a:solidFill>
                <a:latin typeface="Freestyle Script" panose="030804020302050B0404" pitchFamily="66" charset="0"/>
              </a:rPr>
              <a:t>Welcome!</a:t>
            </a:r>
          </a:p>
          <a:p>
            <a:pPr algn="ctr"/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Lakeland Care Network </a:t>
            </a:r>
          </a:p>
          <a:p>
            <a:pPr algn="ctr"/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Annual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Payor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 Conference</a:t>
            </a:r>
          </a:p>
          <a:p>
            <a:pPr algn="ctr"/>
            <a:endParaRPr lang="en-US" sz="14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October 19,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0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Lakeland Care Network -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Welcome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Contracted payor list / website / provider directory</a:t>
            </a:r>
          </a:p>
          <a:p>
            <a:r>
              <a:rPr lang="en-US" b="1" dirty="0">
                <a:solidFill>
                  <a:schemeClr val="tx1"/>
                </a:solidFill>
              </a:rPr>
              <a:t>West Michigan ACO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Sunset of </a:t>
            </a:r>
            <a:r>
              <a:rPr lang="en-US" dirty="0" err="1">
                <a:solidFill>
                  <a:schemeClr val="tx1"/>
                </a:solidFill>
              </a:rPr>
              <a:t>Affirmant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Monthly Payor Meetings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Process Improvements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5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FFCE-C47D-38BA-23CC-BAEAB6318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Lakeland Care Network – Website</a:t>
            </a:r>
            <a:br>
              <a:rPr lang="en-US" dirty="0"/>
            </a:br>
            <a:r>
              <a:rPr lang="en-US" dirty="0"/>
              <a:t>                 (</a:t>
            </a:r>
            <a:r>
              <a:rPr lang="en-US" sz="2700" dirty="0"/>
              <a:t>lakelandcare.com)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68FB1D-8652-A982-CF1D-874E450BB7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485755"/>
            <a:ext cx="8229600" cy="2822865"/>
          </a:xfrm>
        </p:spPr>
      </p:pic>
    </p:spTree>
    <p:extLst>
      <p:ext uri="{BB962C8B-B14F-4D97-AF65-F5344CB8AC3E}">
        <p14:creationId xmlns:p14="http://schemas.microsoft.com/office/powerpoint/2010/main" val="294224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513D-8F78-4C99-BB24-9AA4DDE1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Corewell</a:t>
            </a:r>
            <a:r>
              <a:rPr lang="en-US" sz="3200" dirty="0"/>
              <a:t> Health  – Benefits for 2023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8DDFB-2BEB-FB23-4C66-477766C52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enrollment starts 10/31/22</a:t>
            </a:r>
          </a:p>
          <a:p>
            <a:r>
              <a:rPr lang="en-US" dirty="0"/>
              <a:t>Refer care to Lakeland Care Network providers</a:t>
            </a:r>
          </a:p>
          <a:p>
            <a:r>
              <a:rPr lang="en-US" dirty="0"/>
              <a:t>Benefits for 2023 will be placed on LCN website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3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0AE5C-F6A6-4905-82AE-030B57C64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Quality &amp; Care Management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163CC-D5F6-4A88-B588-93F463748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5675"/>
            <a:ext cx="8229600" cy="3811424"/>
          </a:xfrm>
        </p:spPr>
        <p:txBody>
          <a:bodyPr>
            <a:normAutofit/>
          </a:bodyPr>
          <a:lstStyle/>
          <a:p>
            <a:pPr lvl="0"/>
            <a:r>
              <a:rPr lang="en-US" sz="2200" b="1" dirty="0">
                <a:solidFill>
                  <a:prstClr val="black"/>
                </a:solidFill>
              </a:rPr>
              <a:t>Your experts in clinical transformation, integration, process and quality improvement in the following areas:</a:t>
            </a:r>
          </a:p>
          <a:p>
            <a:pPr lvl="2"/>
            <a:r>
              <a:rPr lang="en-US" sz="1700" dirty="0">
                <a:solidFill>
                  <a:prstClr val="black"/>
                </a:solidFill>
              </a:rPr>
              <a:t>CMS Programs – ACO, Primary Care First</a:t>
            </a:r>
          </a:p>
          <a:p>
            <a:pPr lvl="2"/>
            <a:r>
              <a:rPr lang="en-US" sz="1700" dirty="0">
                <a:solidFill>
                  <a:prstClr val="black"/>
                </a:solidFill>
              </a:rPr>
              <a:t>Payor Programs – PGIP, Priority Health, Humana, Meridian, UHC</a:t>
            </a:r>
          </a:p>
          <a:p>
            <a:pPr lvl="2"/>
            <a:r>
              <a:rPr lang="en-US" sz="1700" dirty="0">
                <a:solidFill>
                  <a:prstClr val="black"/>
                </a:solidFill>
              </a:rPr>
              <a:t>Practice Transformation – Process &amp; Quality Improvement</a:t>
            </a:r>
          </a:p>
          <a:p>
            <a:pPr lvl="2"/>
            <a:r>
              <a:rPr lang="en-US" sz="1700" dirty="0">
                <a:solidFill>
                  <a:prstClr val="black"/>
                </a:solidFill>
              </a:rPr>
              <a:t>Patient Experience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Focus in 2023</a:t>
            </a:r>
          </a:p>
          <a:p>
            <a:pPr lvl="1"/>
            <a:r>
              <a:rPr lang="en-US" sz="1700" dirty="0">
                <a:solidFill>
                  <a:prstClr val="black"/>
                </a:solidFill>
              </a:rPr>
              <a:t>See your patients</a:t>
            </a:r>
          </a:p>
          <a:p>
            <a:pPr lvl="1"/>
            <a:r>
              <a:rPr lang="en-US" sz="1700" dirty="0">
                <a:solidFill>
                  <a:prstClr val="black"/>
                </a:solidFill>
              </a:rPr>
              <a:t>Monitor your hypertensive patients</a:t>
            </a:r>
          </a:p>
          <a:p>
            <a:pPr lvl="1"/>
            <a:r>
              <a:rPr lang="en-US" sz="1700" dirty="0">
                <a:solidFill>
                  <a:prstClr val="black"/>
                </a:solidFill>
              </a:rPr>
              <a:t>Cost of Care</a:t>
            </a:r>
          </a:p>
          <a:p>
            <a:pPr lvl="0"/>
            <a:r>
              <a:rPr lang="en-US" sz="1900" b="1" dirty="0">
                <a:solidFill>
                  <a:prstClr val="black"/>
                </a:solidFill>
                <a:hlinkClick r:id="rId3"/>
              </a:rPr>
              <a:t>shllcquality@spectrumhealth.org</a:t>
            </a:r>
            <a:r>
              <a:rPr lang="en-US" sz="1900" b="1" dirty="0">
                <a:solidFill>
                  <a:prstClr val="black"/>
                </a:solidFill>
              </a:rPr>
              <a:t> or 269-985-4414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2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ECBC6-F585-4268-8FE7-0BA36BDB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Employer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985E6-EF1F-4249-876B-9490E6668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942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2"/>
                </a:solidFill>
                <a:ea typeface="+mj-ea"/>
              </a:rPr>
              <a:t>Population Health Management at the Workplace</a:t>
            </a:r>
          </a:p>
          <a:p>
            <a:pPr marL="0" indent="0">
              <a:buNone/>
            </a:pPr>
            <a:endParaRPr lang="en-US" sz="1600" b="1" dirty="0">
              <a:solidFill>
                <a:schemeClr val="tx2"/>
              </a:solidFill>
              <a:ea typeface="+mj-ea"/>
            </a:endParaRPr>
          </a:p>
          <a:p>
            <a:r>
              <a:rPr lang="en-US" dirty="0"/>
              <a:t>Vaccination Programs (flu, Hep B, covid)</a:t>
            </a:r>
          </a:p>
          <a:p>
            <a:r>
              <a:rPr lang="en-US" dirty="0"/>
              <a:t>CPR/AED, First Aid, Bloodborne Pathogen Training</a:t>
            </a:r>
          </a:p>
          <a:p>
            <a:r>
              <a:rPr lang="en-US" dirty="0"/>
              <a:t>Executive Health</a:t>
            </a:r>
          </a:p>
          <a:p>
            <a:r>
              <a:rPr lang="en-US" dirty="0"/>
              <a:t>Occupational Medicine</a:t>
            </a:r>
          </a:p>
          <a:p>
            <a:r>
              <a:rPr lang="en-US" dirty="0"/>
              <a:t>Eric </a:t>
            </a:r>
            <a:r>
              <a:rPr lang="en-US" dirty="0" err="1"/>
              <a:t>Muha</a:t>
            </a:r>
            <a:r>
              <a:rPr lang="en-US" dirty="0"/>
              <a:t>, Manager, Employer Services</a:t>
            </a:r>
          </a:p>
        </p:txBody>
      </p:sp>
    </p:spTree>
    <p:extLst>
      <p:ext uri="{BB962C8B-B14F-4D97-AF65-F5344CB8AC3E}">
        <p14:creationId xmlns:p14="http://schemas.microsoft.com/office/powerpoint/2010/main" val="2634377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Lakeland </a:t>
            </a:r>
            <a:r>
              <a:rPr lang="en-US"/>
              <a:t>Care Operations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738"/>
            <a:ext cx="8229600" cy="4158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List of contracted payors 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Credentialing News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Expedited services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Notification of Changes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hlinkClick r:id="rId3"/>
              </a:rPr>
              <a:t>www.lakelandcare.com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News (today’s ppts!)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Search for providers/offices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Print a directory 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Contracted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payor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list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Provider portal links</a:t>
            </a:r>
          </a:p>
          <a:p>
            <a:pPr lvl="1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238" y="1063229"/>
            <a:ext cx="3639511" cy="235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3334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0083A9"/>
      </a:dk2>
      <a:lt2>
        <a:srgbClr val="EEECE1"/>
      </a:lt2>
      <a:accent1>
        <a:srgbClr val="0083A9"/>
      </a:accent1>
      <a:accent2>
        <a:srgbClr val="632423"/>
      </a:accent2>
      <a:accent3>
        <a:srgbClr val="953734"/>
      </a:accent3>
      <a:accent4>
        <a:srgbClr val="92CDDC"/>
      </a:accent4>
      <a:accent5>
        <a:srgbClr val="31859B"/>
      </a:accent5>
      <a:accent6>
        <a:srgbClr val="205867"/>
      </a:accent6>
      <a:hlink>
        <a:srgbClr val="0C0C0C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128293</TotalTime>
  <Words>322</Words>
  <Application>Microsoft Office PowerPoint</Application>
  <PresentationFormat>On-screen Show (16:9)</PresentationFormat>
  <Paragraphs>65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Calibri</vt:lpstr>
      <vt:lpstr>Freestyle Script</vt:lpstr>
      <vt:lpstr>Palatino Linotype</vt:lpstr>
      <vt:lpstr>2_Office Theme</vt:lpstr>
      <vt:lpstr>1_Office Theme</vt:lpstr>
      <vt:lpstr>PowerPoint Presentation</vt:lpstr>
      <vt:lpstr>Lakeland Care Network - Update</vt:lpstr>
      <vt:lpstr>Lakeland Care Network – Website                  (lakelandcare.com)</vt:lpstr>
      <vt:lpstr>Corewell Health  – Benefits for 2023 </vt:lpstr>
      <vt:lpstr>Quality &amp; Care Management Team</vt:lpstr>
      <vt:lpstr>Employer Services</vt:lpstr>
      <vt:lpstr>Lakeland Care Operations </vt:lpstr>
    </vt:vector>
  </TitlesOfParts>
  <Company>LRHS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Shine</dc:creator>
  <cp:lastModifiedBy>Roney, Monica J.</cp:lastModifiedBy>
  <cp:revision>1527</cp:revision>
  <cp:lastPrinted>2017-10-18T14:24:19Z</cp:lastPrinted>
  <dcterms:created xsi:type="dcterms:W3CDTF">2010-09-29T13:42:39Z</dcterms:created>
  <dcterms:modified xsi:type="dcterms:W3CDTF">2022-10-18T13:24:06Z</dcterms:modified>
</cp:coreProperties>
</file>