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sldIdLst>
    <p:sldId id="256" r:id="rId5"/>
    <p:sldId id="258" r:id="rId6"/>
    <p:sldId id="286" r:id="rId7"/>
    <p:sldId id="257" r:id="rId8"/>
    <p:sldId id="259" r:id="rId9"/>
    <p:sldId id="287" r:id="rId10"/>
    <p:sldId id="261" r:id="rId11"/>
    <p:sldId id="277" r:id="rId12"/>
    <p:sldId id="264" r:id="rId13"/>
    <p:sldId id="270" r:id="rId14"/>
    <p:sldId id="267" r:id="rId15"/>
    <p:sldId id="280" r:id="rId16"/>
    <p:sldId id="269" r:id="rId17"/>
    <p:sldId id="279" r:id="rId18"/>
    <p:sldId id="281" r:id="rId19"/>
    <p:sldId id="266" r:id="rId20"/>
    <p:sldId id="283" r:id="rId21"/>
    <p:sldId id="284" r:id="rId22"/>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300"/>
    <a:srgbClr val="001C71"/>
    <a:srgbClr val="FFB8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61" autoAdjust="0"/>
    <p:restoredTop sz="94660"/>
  </p:normalViewPr>
  <p:slideViewPr>
    <p:cSldViewPr snapToGrid="0">
      <p:cViewPr varScale="1">
        <p:scale>
          <a:sx n="95" d="100"/>
          <a:sy n="95" d="100"/>
        </p:scale>
        <p:origin x="105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54358"/>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C39-4B67-93C3-C24811760DD8}"/>
            </c:ext>
          </c:extLst>
        </c:ser>
        <c:ser>
          <c:idx val="1"/>
          <c:order val="1"/>
          <c:tx>
            <c:strRef>
              <c:f>Sheet1!$C$1</c:f>
              <c:strCache>
                <c:ptCount val="1"/>
                <c:pt idx="0">
                  <c:v>Series 2</c:v>
                </c:pt>
              </c:strCache>
            </c:strRef>
          </c:tx>
          <c:spPr>
            <a:solidFill>
              <a:srgbClr val="F9A45C"/>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C39-4B67-93C3-C24811760DD8}"/>
            </c:ext>
          </c:extLst>
        </c:ser>
        <c:ser>
          <c:idx val="2"/>
          <c:order val="2"/>
          <c:tx>
            <c:strRef>
              <c:f>Sheet1!$D$1</c:f>
              <c:strCache>
                <c:ptCount val="1"/>
                <c:pt idx="0">
                  <c:v>Series 3</c:v>
                </c:pt>
              </c:strCache>
            </c:strRef>
          </c:tx>
          <c:spPr>
            <a:solidFill>
              <a:srgbClr val="FEC959"/>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C39-4B67-93C3-C24811760DD8}"/>
            </c:ext>
          </c:extLst>
        </c:ser>
        <c:dLbls>
          <c:showLegendKey val="0"/>
          <c:showVal val="0"/>
          <c:showCatName val="0"/>
          <c:showSerName val="0"/>
          <c:showPercent val="0"/>
          <c:showBubbleSize val="0"/>
        </c:dLbls>
        <c:gapWidth val="150"/>
        <c:axId val="127637504"/>
        <c:axId val="61233920"/>
      </c:barChart>
      <c:catAx>
        <c:axId val="127637504"/>
        <c:scaling>
          <c:orientation val="minMax"/>
        </c:scaling>
        <c:delete val="0"/>
        <c:axPos val="b"/>
        <c:numFmt formatCode="General" sourceLinked="0"/>
        <c:majorTickMark val="out"/>
        <c:minorTickMark val="none"/>
        <c:tickLblPos val="nextTo"/>
        <c:crossAx val="61233920"/>
        <c:crosses val="autoZero"/>
        <c:auto val="1"/>
        <c:lblAlgn val="ctr"/>
        <c:lblOffset val="100"/>
        <c:noMultiLvlLbl val="0"/>
      </c:catAx>
      <c:valAx>
        <c:axId val="61233920"/>
        <c:scaling>
          <c:orientation val="minMax"/>
        </c:scaling>
        <c:delete val="0"/>
        <c:axPos val="l"/>
        <c:majorGridlines/>
        <c:numFmt formatCode="General" sourceLinked="1"/>
        <c:majorTickMark val="out"/>
        <c:minorTickMark val="none"/>
        <c:tickLblPos val="nextTo"/>
        <c:crossAx val="12763750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54358"/>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5C39-4B67-93C3-C24811760DD8}"/>
            </c:ext>
          </c:extLst>
        </c:ser>
        <c:ser>
          <c:idx val="1"/>
          <c:order val="1"/>
          <c:tx>
            <c:strRef>
              <c:f>Sheet1!$C$1</c:f>
              <c:strCache>
                <c:ptCount val="1"/>
                <c:pt idx="0">
                  <c:v>Series 2</c:v>
                </c:pt>
              </c:strCache>
            </c:strRef>
          </c:tx>
          <c:spPr>
            <a:solidFill>
              <a:srgbClr val="F9A45C"/>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5C39-4B67-93C3-C24811760DD8}"/>
            </c:ext>
          </c:extLst>
        </c:ser>
        <c:ser>
          <c:idx val="2"/>
          <c:order val="2"/>
          <c:tx>
            <c:strRef>
              <c:f>Sheet1!$D$1</c:f>
              <c:strCache>
                <c:ptCount val="1"/>
                <c:pt idx="0">
                  <c:v>Series 3</c:v>
                </c:pt>
              </c:strCache>
            </c:strRef>
          </c:tx>
          <c:spPr>
            <a:solidFill>
              <a:srgbClr val="FEC959"/>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5C39-4B67-93C3-C24811760DD8}"/>
            </c:ext>
          </c:extLst>
        </c:ser>
        <c:dLbls>
          <c:showLegendKey val="0"/>
          <c:showVal val="0"/>
          <c:showCatName val="0"/>
          <c:showSerName val="0"/>
          <c:showPercent val="0"/>
          <c:showBubbleSize val="0"/>
        </c:dLbls>
        <c:gapWidth val="150"/>
        <c:axId val="127637504"/>
        <c:axId val="61233920"/>
      </c:barChart>
      <c:catAx>
        <c:axId val="127637504"/>
        <c:scaling>
          <c:orientation val="minMax"/>
        </c:scaling>
        <c:delete val="0"/>
        <c:axPos val="b"/>
        <c:numFmt formatCode="General" sourceLinked="0"/>
        <c:majorTickMark val="out"/>
        <c:minorTickMark val="none"/>
        <c:tickLblPos val="nextTo"/>
        <c:crossAx val="61233920"/>
        <c:crosses val="autoZero"/>
        <c:auto val="1"/>
        <c:lblAlgn val="ctr"/>
        <c:lblOffset val="100"/>
        <c:noMultiLvlLbl val="0"/>
      </c:catAx>
      <c:valAx>
        <c:axId val="61233920"/>
        <c:scaling>
          <c:orientation val="minMax"/>
        </c:scaling>
        <c:delete val="0"/>
        <c:axPos val="l"/>
        <c:majorGridlines/>
        <c:numFmt formatCode="General" sourceLinked="1"/>
        <c:majorTickMark val="out"/>
        <c:minorTickMark val="none"/>
        <c:tickLblPos val="nextTo"/>
        <c:crossAx val="127637504"/>
        <c:crosses val="autoZero"/>
        <c:crossBetween val="between"/>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6F97C8CD-B874-4256-8D07-A5308C93270D}"/>
              </a:ext>
            </a:extLst>
          </p:cNvPr>
          <p:cNvSpPr/>
          <p:nvPr userDrawn="1"/>
        </p:nvSpPr>
        <p:spPr>
          <a:xfrm>
            <a:off x="1970" y="0"/>
            <a:ext cx="9142031" cy="4167554"/>
          </a:xfrm>
          <a:prstGeom prst="rect">
            <a:avLst/>
          </a:prstGeom>
          <a:gradFill>
            <a:gsLst>
              <a:gs pos="95000">
                <a:srgbClr val="E97300"/>
              </a:gs>
              <a:gs pos="5000">
                <a:srgbClr val="E97300"/>
              </a:gs>
              <a:gs pos="50000">
                <a:srgbClr val="FFB81D"/>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8" name="Picture 7">
            <a:extLst>
              <a:ext uri="{FF2B5EF4-FFF2-40B4-BE49-F238E27FC236}">
                <a16:creationId xmlns:a16="http://schemas.microsoft.com/office/drawing/2014/main" id="{3E815B76-9BD5-4D19-88EA-888CB02C7638}"/>
              </a:ext>
            </a:extLst>
          </p:cNvPr>
          <p:cNvPicPr>
            <a:picLocks noChangeAspect="1"/>
          </p:cNvPicPr>
          <p:nvPr userDrawn="1"/>
        </p:nvPicPr>
        <p:blipFill rotWithShape="1">
          <a:blip r:embed="rId2">
            <a:alphaModFix amt="5000"/>
          </a:blip>
          <a:srcRect t="13477" r="25286" b="8387"/>
          <a:stretch/>
        </p:blipFill>
        <p:spPr>
          <a:xfrm>
            <a:off x="4142768" y="3938"/>
            <a:ext cx="4954466" cy="6854062"/>
          </a:xfrm>
          <a:prstGeom prst="rect">
            <a:avLst/>
          </a:prstGeom>
        </p:spPr>
      </p:pic>
      <p:pic>
        <p:nvPicPr>
          <p:cNvPr id="9" name="Picture 8" descr="Logo, company name&#10;&#10;Description automatically generated">
            <a:extLst>
              <a:ext uri="{FF2B5EF4-FFF2-40B4-BE49-F238E27FC236}">
                <a16:creationId xmlns:a16="http://schemas.microsoft.com/office/drawing/2014/main" id="{65E802E4-E3E6-467A-BF64-831F23BAE02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6600" y="6015247"/>
            <a:ext cx="1848315" cy="669120"/>
          </a:xfrm>
          <a:prstGeom prst="rect">
            <a:avLst/>
          </a:prstGeom>
        </p:spPr>
      </p:pic>
    </p:spTree>
    <p:extLst>
      <p:ext uri="{BB962C8B-B14F-4D97-AF65-F5344CB8AC3E}">
        <p14:creationId xmlns:p14="http://schemas.microsoft.com/office/powerpoint/2010/main" val="2401879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6D7C7-70DC-461C-8659-7A38750CBD43}"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23654-4B5D-4D37-A7F7-FE149B4E8AFA}" type="slidenum">
              <a:rPr lang="en-US" smtClean="0"/>
              <a:t>‹#›</a:t>
            </a:fld>
            <a:endParaRPr lang="en-US"/>
          </a:p>
        </p:txBody>
      </p:sp>
    </p:spTree>
    <p:extLst>
      <p:ext uri="{BB962C8B-B14F-4D97-AF65-F5344CB8AC3E}">
        <p14:creationId xmlns:p14="http://schemas.microsoft.com/office/powerpoint/2010/main" val="579967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16D7C7-70DC-461C-8659-7A38750CBD43}"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23654-4B5D-4D37-A7F7-FE149B4E8AFA}" type="slidenum">
              <a:rPr lang="en-US" smtClean="0"/>
              <a:t>‹#›</a:t>
            </a:fld>
            <a:endParaRPr lang="en-US"/>
          </a:p>
        </p:txBody>
      </p:sp>
    </p:spTree>
    <p:extLst>
      <p:ext uri="{BB962C8B-B14F-4D97-AF65-F5344CB8AC3E}">
        <p14:creationId xmlns:p14="http://schemas.microsoft.com/office/powerpoint/2010/main" val="41322934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6826A1-98D3-47CE-9ECC-40814EBE52ED}"/>
              </a:ext>
            </a:extLst>
          </p:cNvPr>
          <p:cNvSpPr/>
          <p:nvPr userDrawn="1"/>
        </p:nvSpPr>
        <p:spPr>
          <a:xfrm>
            <a:off x="1970" y="0"/>
            <a:ext cx="9142031" cy="4167554"/>
          </a:xfrm>
          <a:prstGeom prst="rect">
            <a:avLst/>
          </a:prstGeom>
          <a:gradFill>
            <a:gsLst>
              <a:gs pos="95000">
                <a:srgbClr val="E97300"/>
              </a:gs>
              <a:gs pos="5000">
                <a:srgbClr val="E97300"/>
              </a:gs>
              <a:gs pos="50000">
                <a:srgbClr val="FFB81D"/>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F58EF4A5-F205-4B1F-8310-CBBEA075D3B6}"/>
              </a:ext>
            </a:extLst>
          </p:cNvPr>
          <p:cNvPicPr>
            <a:picLocks noChangeAspect="1"/>
          </p:cNvPicPr>
          <p:nvPr userDrawn="1"/>
        </p:nvPicPr>
        <p:blipFill rotWithShape="1">
          <a:blip r:embed="rId2">
            <a:alphaModFix amt="5000"/>
          </a:blip>
          <a:srcRect t="13477" r="25286" b="8387"/>
          <a:stretch/>
        </p:blipFill>
        <p:spPr>
          <a:xfrm>
            <a:off x="4142768" y="3938"/>
            <a:ext cx="4954466" cy="6854062"/>
          </a:xfrm>
          <a:prstGeom prst="rect">
            <a:avLst/>
          </a:prstGeom>
        </p:spPr>
      </p:pic>
      <p:sp>
        <p:nvSpPr>
          <p:cNvPr id="12" name="Title 1">
            <a:extLst>
              <a:ext uri="{FF2B5EF4-FFF2-40B4-BE49-F238E27FC236}">
                <a16:creationId xmlns:a16="http://schemas.microsoft.com/office/drawing/2014/main" id="{41878FC0-2DC4-49A6-917E-90F723DBCFCC}"/>
              </a:ext>
            </a:extLst>
          </p:cNvPr>
          <p:cNvSpPr>
            <a:spLocks noGrp="1"/>
          </p:cNvSpPr>
          <p:nvPr>
            <p:ph type="ctrTitle"/>
          </p:nvPr>
        </p:nvSpPr>
        <p:spPr>
          <a:xfrm>
            <a:off x="685799" y="2622929"/>
            <a:ext cx="8635440" cy="1470025"/>
          </a:xfrm>
        </p:spPr>
        <p:txBody>
          <a:bodyPr>
            <a:noAutofit/>
          </a:bodyPr>
          <a:lstStyle>
            <a:lvl1pPr algn="l">
              <a:defRPr sz="3750" b="1">
                <a:solidFill>
                  <a:schemeClr val="bg1"/>
                </a:solidFill>
              </a:defRPr>
            </a:lvl1pPr>
          </a:lstStyle>
          <a:p>
            <a:r>
              <a:rPr lang="en-US" dirty="0"/>
              <a:t>Click to edit Master title style</a:t>
            </a:r>
          </a:p>
        </p:txBody>
      </p:sp>
      <p:sp>
        <p:nvSpPr>
          <p:cNvPr id="13" name="Subtitle 2">
            <a:extLst>
              <a:ext uri="{FF2B5EF4-FFF2-40B4-BE49-F238E27FC236}">
                <a16:creationId xmlns:a16="http://schemas.microsoft.com/office/drawing/2014/main" id="{1C8B5B71-D09C-44E2-8C37-C1C0519C71DA}"/>
              </a:ext>
            </a:extLst>
          </p:cNvPr>
          <p:cNvSpPr>
            <a:spLocks noGrp="1"/>
          </p:cNvSpPr>
          <p:nvPr>
            <p:ph type="subTitle" idx="1"/>
          </p:nvPr>
        </p:nvSpPr>
        <p:spPr>
          <a:xfrm>
            <a:off x="685800" y="4597207"/>
            <a:ext cx="6400800" cy="1752600"/>
          </a:xfrm>
        </p:spPr>
        <p:txBody>
          <a:bodyPr/>
          <a:lstStyle>
            <a:lvl1pPr marL="0" indent="0" algn="l">
              <a:buNone/>
              <a:defRPr>
                <a:solidFill>
                  <a:srgbClr val="404040"/>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pic>
        <p:nvPicPr>
          <p:cNvPr id="10" name="Picture 9" descr="Logo, company name&#10;&#10;Description automatically generated">
            <a:extLst>
              <a:ext uri="{FF2B5EF4-FFF2-40B4-BE49-F238E27FC236}">
                <a16:creationId xmlns:a16="http://schemas.microsoft.com/office/drawing/2014/main" id="{AA85435B-4226-41A3-BD96-5D912EFEEC5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6600" y="6015247"/>
            <a:ext cx="1848315" cy="669120"/>
          </a:xfrm>
          <a:prstGeom prst="rect">
            <a:avLst/>
          </a:prstGeom>
        </p:spPr>
      </p:pic>
    </p:spTree>
    <p:extLst>
      <p:ext uri="{BB962C8B-B14F-4D97-AF65-F5344CB8AC3E}">
        <p14:creationId xmlns:p14="http://schemas.microsoft.com/office/powerpoint/2010/main" val="4045371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63B746-383C-4EAB-8576-A8083EC69ECF}"/>
              </a:ext>
            </a:extLst>
          </p:cNvPr>
          <p:cNvSpPr/>
          <p:nvPr userDrawn="1"/>
        </p:nvSpPr>
        <p:spPr>
          <a:xfrm>
            <a:off x="0" y="1"/>
            <a:ext cx="785446" cy="6858000"/>
          </a:xfrm>
          <a:prstGeom prst="rect">
            <a:avLst/>
          </a:prstGeom>
          <a:gradFill>
            <a:gsLst>
              <a:gs pos="50000">
                <a:srgbClr val="FFB81D"/>
              </a:gs>
              <a:gs pos="5000">
                <a:srgbClr val="E97300"/>
              </a:gs>
              <a:gs pos="95000">
                <a:srgbClr val="E973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itle 1">
            <a:extLst>
              <a:ext uri="{FF2B5EF4-FFF2-40B4-BE49-F238E27FC236}">
                <a16:creationId xmlns:a16="http://schemas.microsoft.com/office/drawing/2014/main" id="{40BB113C-38CB-4F7F-9D83-BB144662D5EB}"/>
              </a:ext>
            </a:extLst>
          </p:cNvPr>
          <p:cNvSpPr>
            <a:spLocks noGrp="1"/>
          </p:cNvSpPr>
          <p:nvPr>
            <p:ph type="title"/>
          </p:nvPr>
        </p:nvSpPr>
        <p:spPr>
          <a:xfrm>
            <a:off x="1077855" y="274638"/>
            <a:ext cx="7608946" cy="1143000"/>
          </a:xfrm>
          <a:prstGeom prst="rect">
            <a:avLst/>
          </a:prstGeom>
        </p:spPr>
        <p:txBody>
          <a:bodyPr/>
          <a:lstStyle>
            <a:lvl1pPr>
              <a:defRPr b="1">
                <a:solidFill>
                  <a:schemeClr val="tx1">
                    <a:lumMod val="75000"/>
                    <a:lumOff val="25000"/>
                  </a:schemeClr>
                </a:solidFill>
                <a:latin typeface="+mn-lt"/>
              </a:defRPr>
            </a:lvl1pPr>
          </a:lstStyle>
          <a:p>
            <a:r>
              <a:rPr lang="en-US" dirty="0"/>
              <a:t>Click to edit Master title style</a:t>
            </a:r>
          </a:p>
        </p:txBody>
      </p:sp>
      <p:sp>
        <p:nvSpPr>
          <p:cNvPr id="10" name="Content Placeholder 2">
            <a:extLst>
              <a:ext uri="{FF2B5EF4-FFF2-40B4-BE49-F238E27FC236}">
                <a16:creationId xmlns:a16="http://schemas.microsoft.com/office/drawing/2014/main" id="{CA74178F-106B-4F52-A2E7-A537C178D07D}"/>
              </a:ext>
            </a:extLst>
          </p:cNvPr>
          <p:cNvSpPr>
            <a:spLocks noGrp="1"/>
          </p:cNvSpPr>
          <p:nvPr>
            <p:ph idx="1"/>
          </p:nvPr>
        </p:nvSpPr>
        <p:spPr>
          <a:xfrm>
            <a:off x="1077855" y="1600200"/>
            <a:ext cx="7608946" cy="4847861"/>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51E5A24A-C487-47C0-9BC4-455A3E040C90}"/>
              </a:ext>
            </a:extLst>
          </p:cNvPr>
          <p:cNvPicPr>
            <a:picLocks noChangeAspect="1"/>
          </p:cNvPicPr>
          <p:nvPr userDrawn="1"/>
        </p:nvPicPr>
        <p:blipFill>
          <a:blip r:embed="rId2">
            <a:alphaModFix amt="40000"/>
          </a:blip>
          <a:stretch>
            <a:fillRect/>
          </a:stretch>
        </p:blipFill>
        <p:spPr>
          <a:xfrm rot="-5400000">
            <a:off x="-641641" y="3339349"/>
            <a:ext cx="2068726" cy="349424"/>
          </a:xfrm>
          <a:prstGeom prst="rect">
            <a:avLst/>
          </a:prstGeom>
        </p:spPr>
      </p:pic>
    </p:spTree>
    <p:extLst>
      <p:ext uri="{BB962C8B-B14F-4D97-AF65-F5344CB8AC3E}">
        <p14:creationId xmlns:p14="http://schemas.microsoft.com/office/powerpoint/2010/main" val="3200392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Subtitle-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7DB6A1B-6C03-40E7-B1FA-ABBDEE3F116E}"/>
              </a:ext>
            </a:extLst>
          </p:cNvPr>
          <p:cNvSpPr>
            <a:spLocks noGrp="1"/>
          </p:cNvSpPr>
          <p:nvPr>
            <p:ph type="body" idx="1"/>
          </p:nvPr>
        </p:nvSpPr>
        <p:spPr>
          <a:xfrm>
            <a:off x="1134331" y="1730613"/>
            <a:ext cx="7552469" cy="599477"/>
          </a:xfrm>
          <a:prstGeom prst="rect">
            <a:avLst/>
          </a:prstGeom>
        </p:spPr>
        <p:txBody>
          <a:bodyPr anchor="b"/>
          <a:lstStyle>
            <a:lvl1pPr marL="0" indent="0">
              <a:buNone/>
              <a:defRPr sz="1800" b="1">
                <a:solidFill>
                  <a:srgbClr val="E973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Content Placeholder 5">
            <a:extLst>
              <a:ext uri="{FF2B5EF4-FFF2-40B4-BE49-F238E27FC236}">
                <a16:creationId xmlns:a16="http://schemas.microsoft.com/office/drawing/2014/main" id="{CC4FAC57-7D57-40EB-8541-5612F54A301B}"/>
              </a:ext>
            </a:extLst>
          </p:cNvPr>
          <p:cNvSpPr>
            <a:spLocks noGrp="1"/>
          </p:cNvSpPr>
          <p:nvPr>
            <p:ph sz="quarter" idx="4"/>
          </p:nvPr>
        </p:nvSpPr>
        <p:spPr>
          <a:xfrm>
            <a:off x="1134332" y="2370375"/>
            <a:ext cx="7552469" cy="4043466"/>
          </a:xfrm>
          <a:prstGeom prst="rect">
            <a:avLst/>
          </a:prstGeom>
        </p:spPr>
        <p:txBody>
          <a:bodyPr/>
          <a:lstStyle>
            <a:lvl1pPr>
              <a:defRPr sz="1800">
                <a:solidFill>
                  <a:srgbClr val="404040"/>
                </a:solidFill>
              </a:defRPr>
            </a:lvl1pPr>
            <a:lvl2pPr>
              <a:defRPr sz="1500">
                <a:solidFill>
                  <a:srgbClr val="404040"/>
                </a:solidFill>
              </a:defRPr>
            </a:lvl2pPr>
            <a:lvl3pPr>
              <a:defRPr sz="1350">
                <a:solidFill>
                  <a:srgbClr val="404040"/>
                </a:solidFill>
              </a:defRPr>
            </a:lvl3pPr>
            <a:lvl4pPr>
              <a:defRPr sz="1200">
                <a:solidFill>
                  <a:srgbClr val="404040"/>
                </a:solidFill>
              </a:defRPr>
            </a:lvl4pPr>
            <a:lvl5pPr>
              <a:defRPr sz="1200">
                <a:solidFill>
                  <a:srgbClr val="404040"/>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FDCCBA33-20EF-4FD5-BCE3-7E55018EEBC3}"/>
              </a:ext>
            </a:extLst>
          </p:cNvPr>
          <p:cNvSpPr>
            <a:spLocks noGrp="1"/>
          </p:cNvSpPr>
          <p:nvPr>
            <p:ph type="title"/>
          </p:nvPr>
        </p:nvSpPr>
        <p:spPr>
          <a:xfrm>
            <a:off x="1077855" y="274638"/>
            <a:ext cx="7608946" cy="1143000"/>
          </a:xfrm>
          <a:prstGeom prst="rect">
            <a:avLst/>
          </a:prstGeom>
        </p:spPr>
        <p:txBody>
          <a:bodyPr/>
          <a:lstStyle>
            <a:lvl1pPr>
              <a:defRPr b="1">
                <a:solidFill>
                  <a:schemeClr val="tx1">
                    <a:lumMod val="75000"/>
                    <a:lumOff val="25000"/>
                  </a:schemeClr>
                </a:solidFill>
                <a:latin typeface="+mn-lt"/>
              </a:defRPr>
            </a:lvl1pPr>
          </a:lstStyle>
          <a:p>
            <a:r>
              <a:rPr lang="en-US" dirty="0"/>
              <a:t>Click to edit Master title style</a:t>
            </a:r>
          </a:p>
        </p:txBody>
      </p:sp>
      <p:sp>
        <p:nvSpPr>
          <p:cNvPr id="10" name="Rectangle 9">
            <a:extLst>
              <a:ext uri="{FF2B5EF4-FFF2-40B4-BE49-F238E27FC236}">
                <a16:creationId xmlns:a16="http://schemas.microsoft.com/office/drawing/2014/main" id="{E3761101-C8EE-42FB-89B2-D0FB84BD417D}"/>
              </a:ext>
            </a:extLst>
          </p:cNvPr>
          <p:cNvSpPr/>
          <p:nvPr userDrawn="1"/>
        </p:nvSpPr>
        <p:spPr>
          <a:xfrm>
            <a:off x="0" y="1"/>
            <a:ext cx="785446" cy="6858000"/>
          </a:xfrm>
          <a:prstGeom prst="rect">
            <a:avLst/>
          </a:prstGeom>
          <a:gradFill>
            <a:gsLst>
              <a:gs pos="50000">
                <a:srgbClr val="FFB81D"/>
              </a:gs>
              <a:gs pos="5000">
                <a:srgbClr val="E97300"/>
              </a:gs>
              <a:gs pos="95000">
                <a:srgbClr val="E973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2" name="Picture 11">
            <a:extLst>
              <a:ext uri="{FF2B5EF4-FFF2-40B4-BE49-F238E27FC236}">
                <a16:creationId xmlns:a16="http://schemas.microsoft.com/office/drawing/2014/main" id="{A9661AB5-1935-4FFD-9395-5B4B796B95A7}"/>
              </a:ext>
            </a:extLst>
          </p:cNvPr>
          <p:cNvPicPr>
            <a:picLocks noChangeAspect="1"/>
          </p:cNvPicPr>
          <p:nvPr userDrawn="1"/>
        </p:nvPicPr>
        <p:blipFill>
          <a:blip r:embed="rId2">
            <a:alphaModFix amt="40000"/>
          </a:blip>
          <a:stretch>
            <a:fillRect/>
          </a:stretch>
        </p:blipFill>
        <p:spPr>
          <a:xfrm rot="-5400000">
            <a:off x="-641641" y="3339349"/>
            <a:ext cx="2068726" cy="349424"/>
          </a:xfrm>
          <a:prstGeom prst="rect">
            <a:avLst/>
          </a:prstGeom>
        </p:spPr>
      </p:pic>
    </p:spTree>
    <p:extLst>
      <p:ext uri="{BB962C8B-B14F-4D97-AF65-F5344CB8AC3E}">
        <p14:creationId xmlns:p14="http://schemas.microsoft.com/office/powerpoint/2010/main" val="3228623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Subtitle-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7DB6A1B-6C03-40E7-B1FA-ABBDEE3F116E}"/>
              </a:ext>
            </a:extLst>
          </p:cNvPr>
          <p:cNvSpPr>
            <a:spLocks noGrp="1"/>
          </p:cNvSpPr>
          <p:nvPr>
            <p:ph type="body" idx="1"/>
          </p:nvPr>
        </p:nvSpPr>
        <p:spPr>
          <a:xfrm>
            <a:off x="1134331" y="1730613"/>
            <a:ext cx="7552469" cy="599477"/>
          </a:xfrm>
          <a:prstGeom prst="rect">
            <a:avLst/>
          </a:prstGeom>
        </p:spPr>
        <p:txBody>
          <a:bodyPr anchor="b"/>
          <a:lstStyle>
            <a:lvl1pPr marL="0" indent="0">
              <a:buNone/>
              <a:defRPr sz="1800" b="1">
                <a:solidFill>
                  <a:srgbClr val="E973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Title 1">
            <a:extLst>
              <a:ext uri="{FF2B5EF4-FFF2-40B4-BE49-F238E27FC236}">
                <a16:creationId xmlns:a16="http://schemas.microsoft.com/office/drawing/2014/main" id="{FDCCBA33-20EF-4FD5-BCE3-7E55018EEBC3}"/>
              </a:ext>
            </a:extLst>
          </p:cNvPr>
          <p:cNvSpPr>
            <a:spLocks noGrp="1"/>
          </p:cNvSpPr>
          <p:nvPr>
            <p:ph type="title"/>
          </p:nvPr>
        </p:nvSpPr>
        <p:spPr>
          <a:xfrm>
            <a:off x="1077855" y="274638"/>
            <a:ext cx="7608946" cy="1143000"/>
          </a:xfrm>
          <a:prstGeom prst="rect">
            <a:avLst/>
          </a:prstGeom>
        </p:spPr>
        <p:txBody>
          <a:bodyPr/>
          <a:lstStyle>
            <a:lvl1pPr>
              <a:defRPr b="1">
                <a:solidFill>
                  <a:schemeClr val="tx1">
                    <a:lumMod val="75000"/>
                    <a:lumOff val="25000"/>
                  </a:schemeClr>
                </a:solidFill>
                <a:latin typeface="+mn-lt"/>
              </a:defRPr>
            </a:lvl1pPr>
          </a:lstStyle>
          <a:p>
            <a:r>
              <a:rPr lang="en-US" dirty="0"/>
              <a:t>Click to edit Master title style</a:t>
            </a:r>
          </a:p>
        </p:txBody>
      </p:sp>
      <p:sp>
        <p:nvSpPr>
          <p:cNvPr id="10" name="Rectangle 9">
            <a:extLst>
              <a:ext uri="{FF2B5EF4-FFF2-40B4-BE49-F238E27FC236}">
                <a16:creationId xmlns:a16="http://schemas.microsoft.com/office/drawing/2014/main" id="{E3761101-C8EE-42FB-89B2-D0FB84BD417D}"/>
              </a:ext>
            </a:extLst>
          </p:cNvPr>
          <p:cNvSpPr/>
          <p:nvPr userDrawn="1"/>
        </p:nvSpPr>
        <p:spPr>
          <a:xfrm>
            <a:off x="0" y="1"/>
            <a:ext cx="785446" cy="6858000"/>
          </a:xfrm>
          <a:prstGeom prst="rect">
            <a:avLst/>
          </a:prstGeom>
          <a:gradFill>
            <a:gsLst>
              <a:gs pos="50000">
                <a:srgbClr val="FFB81D"/>
              </a:gs>
              <a:gs pos="5000">
                <a:srgbClr val="E97300"/>
              </a:gs>
              <a:gs pos="95000">
                <a:srgbClr val="E973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aphicFrame>
        <p:nvGraphicFramePr>
          <p:cNvPr id="12" name="Content Placeholder 4">
            <a:extLst>
              <a:ext uri="{FF2B5EF4-FFF2-40B4-BE49-F238E27FC236}">
                <a16:creationId xmlns:a16="http://schemas.microsoft.com/office/drawing/2014/main" id="{9E1CCE7C-C1B4-4019-AD7A-54AB01CDD5BF}"/>
              </a:ext>
            </a:extLst>
          </p:cNvPr>
          <p:cNvGraphicFramePr>
            <a:graphicFrameLocks/>
          </p:cNvGraphicFramePr>
          <p:nvPr userDrawn="1">
            <p:extLst>
              <p:ext uri="{D42A27DB-BD31-4B8C-83A1-F6EECF244321}">
                <p14:modId xmlns:p14="http://schemas.microsoft.com/office/powerpoint/2010/main" val="3614613696"/>
              </p:ext>
            </p:extLst>
          </p:nvPr>
        </p:nvGraphicFramePr>
        <p:xfrm>
          <a:off x="1134331" y="2643064"/>
          <a:ext cx="7552469" cy="3860479"/>
        </p:xfrm>
        <a:graphic>
          <a:graphicData uri="http://schemas.openxmlformats.org/drawingml/2006/chart">
            <c:chart xmlns:c="http://schemas.openxmlformats.org/drawingml/2006/chart" xmlns:r="http://schemas.openxmlformats.org/officeDocument/2006/relationships" r:id="rId2"/>
          </a:graphicData>
        </a:graphic>
      </p:graphicFrame>
      <p:pic>
        <p:nvPicPr>
          <p:cNvPr id="13" name="Picture 12">
            <a:extLst>
              <a:ext uri="{FF2B5EF4-FFF2-40B4-BE49-F238E27FC236}">
                <a16:creationId xmlns:a16="http://schemas.microsoft.com/office/drawing/2014/main" id="{94DE7053-3303-4BC5-B4A4-FC5DA9E4FD6C}"/>
              </a:ext>
            </a:extLst>
          </p:cNvPr>
          <p:cNvPicPr>
            <a:picLocks noChangeAspect="1"/>
          </p:cNvPicPr>
          <p:nvPr userDrawn="1"/>
        </p:nvPicPr>
        <p:blipFill>
          <a:blip r:embed="rId3">
            <a:alphaModFix amt="40000"/>
          </a:blip>
          <a:stretch>
            <a:fillRect/>
          </a:stretch>
        </p:blipFill>
        <p:spPr>
          <a:xfrm rot="-5400000">
            <a:off x="-641641" y="3339349"/>
            <a:ext cx="2068726" cy="349424"/>
          </a:xfrm>
          <a:prstGeom prst="rect">
            <a:avLst/>
          </a:prstGeom>
        </p:spPr>
      </p:pic>
    </p:spTree>
    <p:extLst>
      <p:ext uri="{BB962C8B-B14F-4D97-AF65-F5344CB8AC3E}">
        <p14:creationId xmlns:p14="http://schemas.microsoft.com/office/powerpoint/2010/main" val="1426223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40BB113C-38CB-4F7F-9D83-BB144662D5EB}"/>
              </a:ext>
            </a:extLst>
          </p:cNvPr>
          <p:cNvSpPr>
            <a:spLocks noGrp="1"/>
          </p:cNvSpPr>
          <p:nvPr>
            <p:ph type="title"/>
          </p:nvPr>
        </p:nvSpPr>
        <p:spPr>
          <a:xfrm>
            <a:off x="482886" y="948636"/>
            <a:ext cx="8203915" cy="982708"/>
          </a:xfrm>
          <a:prstGeom prst="rect">
            <a:avLst/>
          </a:prstGeom>
        </p:spPr>
        <p:txBody>
          <a:bodyPr/>
          <a:lstStyle>
            <a:lvl1pPr>
              <a:defRPr b="1">
                <a:solidFill>
                  <a:schemeClr val="tx1">
                    <a:lumMod val="75000"/>
                    <a:lumOff val="25000"/>
                  </a:schemeClr>
                </a:solidFill>
                <a:latin typeface="+mn-lt"/>
              </a:defRPr>
            </a:lvl1pPr>
          </a:lstStyle>
          <a:p>
            <a:r>
              <a:rPr lang="en-US" dirty="0"/>
              <a:t>Click to edit Master title style</a:t>
            </a:r>
          </a:p>
        </p:txBody>
      </p:sp>
      <p:sp>
        <p:nvSpPr>
          <p:cNvPr id="10" name="Content Placeholder 2">
            <a:extLst>
              <a:ext uri="{FF2B5EF4-FFF2-40B4-BE49-F238E27FC236}">
                <a16:creationId xmlns:a16="http://schemas.microsoft.com/office/drawing/2014/main" id="{CA74178F-106B-4F52-A2E7-A537C178D07D}"/>
              </a:ext>
            </a:extLst>
          </p:cNvPr>
          <p:cNvSpPr>
            <a:spLocks noGrp="1"/>
          </p:cNvSpPr>
          <p:nvPr>
            <p:ph idx="1"/>
          </p:nvPr>
        </p:nvSpPr>
        <p:spPr>
          <a:xfrm>
            <a:off x="482886" y="2113908"/>
            <a:ext cx="8203915" cy="4348537"/>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151AE247-F6B5-4031-9A1C-E94344E5C84C}"/>
              </a:ext>
            </a:extLst>
          </p:cNvPr>
          <p:cNvSpPr/>
          <p:nvPr userDrawn="1"/>
        </p:nvSpPr>
        <p:spPr>
          <a:xfrm rot="5400000">
            <a:off x="4097684" y="-4097683"/>
            <a:ext cx="948635" cy="9144002"/>
          </a:xfrm>
          <a:prstGeom prst="rect">
            <a:avLst/>
          </a:prstGeom>
          <a:gradFill>
            <a:gsLst>
              <a:gs pos="50000">
                <a:srgbClr val="FFB81D"/>
              </a:gs>
              <a:gs pos="5000">
                <a:srgbClr val="E97300"/>
              </a:gs>
              <a:gs pos="95000">
                <a:srgbClr val="E973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a:extLst>
              <a:ext uri="{FF2B5EF4-FFF2-40B4-BE49-F238E27FC236}">
                <a16:creationId xmlns:a16="http://schemas.microsoft.com/office/drawing/2014/main" id="{4B192C74-47D1-4A0A-9D17-1243ACBC0ED4}"/>
              </a:ext>
            </a:extLst>
          </p:cNvPr>
          <p:cNvPicPr>
            <a:picLocks noChangeAspect="1"/>
          </p:cNvPicPr>
          <p:nvPr userDrawn="1"/>
        </p:nvPicPr>
        <p:blipFill>
          <a:blip r:embed="rId2">
            <a:alphaModFix amt="15000"/>
          </a:blip>
          <a:stretch>
            <a:fillRect/>
          </a:stretch>
        </p:blipFill>
        <p:spPr>
          <a:xfrm>
            <a:off x="7886700" y="-357271"/>
            <a:ext cx="1257300" cy="1663175"/>
          </a:xfrm>
          <a:prstGeom prst="rect">
            <a:avLst/>
          </a:prstGeom>
        </p:spPr>
      </p:pic>
    </p:spTree>
    <p:extLst>
      <p:ext uri="{BB962C8B-B14F-4D97-AF65-F5344CB8AC3E}">
        <p14:creationId xmlns:p14="http://schemas.microsoft.com/office/powerpoint/2010/main" val="3706652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Subtitle-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7DB6A1B-6C03-40E7-B1FA-ABBDEE3F116E}"/>
              </a:ext>
            </a:extLst>
          </p:cNvPr>
          <p:cNvSpPr>
            <a:spLocks noGrp="1"/>
          </p:cNvSpPr>
          <p:nvPr>
            <p:ph type="body" idx="1"/>
          </p:nvPr>
        </p:nvSpPr>
        <p:spPr>
          <a:xfrm>
            <a:off x="482889" y="1977190"/>
            <a:ext cx="8080624" cy="599477"/>
          </a:xfrm>
          <a:prstGeom prst="rect">
            <a:avLst/>
          </a:prstGeom>
        </p:spPr>
        <p:txBody>
          <a:bodyPr anchor="b"/>
          <a:lstStyle>
            <a:lvl1pPr marL="0" indent="0">
              <a:buNone/>
              <a:defRPr sz="1800" b="1">
                <a:solidFill>
                  <a:srgbClr val="E973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8" name="Content Placeholder 5">
            <a:extLst>
              <a:ext uri="{FF2B5EF4-FFF2-40B4-BE49-F238E27FC236}">
                <a16:creationId xmlns:a16="http://schemas.microsoft.com/office/drawing/2014/main" id="{CC4FAC57-7D57-40EB-8541-5612F54A301B}"/>
              </a:ext>
            </a:extLst>
          </p:cNvPr>
          <p:cNvSpPr>
            <a:spLocks noGrp="1"/>
          </p:cNvSpPr>
          <p:nvPr>
            <p:ph sz="quarter" idx="4"/>
          </p:nvPr>
        </p:nvSpPr>
        <p:spPr>
          <a:xfrm>
            <a:off x="482889" y="2616951"/>
            <a:ext cx="8080624" cy="4043466"/>
          </a:xfrm>
          <a:prstGeom prst="rect">
            <a:avLst/>
          </a:prstGeom>
        </p:spPr>
        <p:txBody>
          <a:bodyPr/>
          <a:lstStyle>
            <a:lvl1pPr>
              <a:defRPr sz="1800">
                <a:solidFill>
                  <a:srgbClr val="404040"/>
                </a:solidFill>
              </a:defRPr>
            </a:lvl1pPr>
            <a:lvl2pPr>
              <a:defRPr sz="1500">
                <a:solidFill>
                  <a:srgbClr val="404040"/>
                </a:solidFill>
              </a:defRPr>
            </a:lvl2pPr>
            <a:lvl3pPr>
              <a:defRPr sz="1350">
                <a:solidFill>
                  <a:srgbClr val="404040"/>
                </a:solidFill>
              </a:defRPr>
            </a:lvl3pPr>
            <a:lvl4pPr>
              <a:defRPr sz="1200">
                <a:solidFill>
                  <a:srgbClr val="404040"/>
                </a:solidFill>
              </a:defRPr>
            </a:lvl4pPr>
            <a:lvl5pPr>
              <a:defRPr sz="1200">
                <a:solidFill>
                  <a:srgbClr val="404040"/>
                </a:solidFill>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FDCCBA33-20EF-4FD5-BCE3-7E55018EEBC3}"/>
              </a:ext>
            </a:extLst>
          </p:cNvPr>
          <p:cNvSpPr>
            <a:spLocks noGrp="1"/>
          </p:cNvSpPr>
          <p:nvPr>
            <p:ph type="title"/>
          </p:nvPr>
        </p:nvSpPr>
        <p:spPr>
          <a:xfrm>
            <a:off x="482888" y="971193"/>
            <a:ext cx="8080623" cy="948637"/>
          </a:xfrm>
          <a:prstGeom prst="rect">
            <a:avLst/>
          </a:prstGeom>
        </p:spPr>
        <p:txBody>
          <a:bodyPr/>
          <a:lstStyle>
            <a:lvl1pPr>
              <a:defRPr b="1">
                <a:solidFill>
                  <a:schemeClr val="tx1">
                    <a:lumMod val="75000"/>
                    <a:lumOff val="25000"/>
                  </a:schemeClr>
                </a:solidFill>
                <a:latin typeface="+mn-lt"/>
              </a:defRPr>
            </a:lvl1pPr>
          </a:lstStyle>
          <a:p>
            <a:r>
              <a:rPr lang="en-US" dirty="0"/>
              <a:t>Click to edit Master title style</a:t>
            </a:r>
          </a:p>
        </p:txBody>
      </p:sp>
      <p:sp>
        <p:nvSpPr>
          <p:cNvPr id="12" name="Rectangle 11">
            <a:extLst>
              <a:ext uri="{FF2B5EF4-FFF2-40B4-BE49-F238E27FC236}">
                <a16:creationId xmlns:a16="http://schemas.microsoft.com/office/drawing/2014/main" id="{2CFB3359-72CE-4898-B9E9-4B85FD7934DC}"/>
              </a:ext>
            </a:extLst>
          </p:cNvPr>
          <p:cNvSpPr/>
          <p:nvPr userDrawn="1"/>
        </p:nvSpPr>
        <p:spPr>
          <a:xfrm rot="5400000">
            <a:off x="4097684" y="-4097683"/>
            <a:ext cx="948635" cy="9144002"/>
          </a:xfrm>
          <a:prstGeom prst="rect">
            <a:avLst/>
          </a:prstGeom>
          <a:gradFill>
            <a:gsLst>
              <a:gs pos="50000">
                <a:srgbClr val="FFB81D"/>
              </a:gs>
              <a:gs pos="5000">
                <a:srgbClr val="E97300"/>
              </a:gs>
              <a:gs pos="95000">
                <a:srgbClr val="E973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4" name="Picture 13">
            <a:extLst>
              <a:ext uri="{FF2B5EF4-FFF2-40B4-BE49-F238E27FC236}">
                <a16:creationId xmlns:a16="http://schemas.microsoft.com/office/drawing/2014/main" id="{8C9103BC-F3EE-4105-91F2-18B55DC7932B}"/>
              </a:ext>
            </a:extLst>
          </p:cNvPr>
          <p:cNvPicPr>
            <a:picLocks noChangeAspect="1"/>
          </p:cNvPicPr>
          <p:nvPr userDrawn="1"/>
        </p:nvPicPr>
        <p:blipFill>
          <a:blip r:embed="rId2">
            <a:alphaModFix amt="15000"/>
          </a:blip>
          <a:stretch>
            <a:fillRect/>
          </a:stretch>
        </p:blipFill>
        <p:spPr>
          <a:xfrm>
            <a:off x="7886700" y="-357271"/>
            <a:ext cx="1257300" cy="1663175"/>
          </a:xfrm>
          <a:prstGeom prst="rect">
            <a:avLst/>
          </a:prstGeom>
        </p:spPr>
      </p:pic>
    </p:spTree>
    <p:extLst>
      <p:ext uri="{BB962C8B-B14F-4D97-AF65-F5344CB8AC3E}">
        <p14:creationId xmlns:p14="http://schemas.microsoft.com/office/powerpoint/2010/main" val="1570299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Subtitle-Content">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87DB6A1B-6C03-40E7-B1FA-ABBDEE3F116E}"/>
              </a:ext>
            </a:extLst>
          </p:cNvPr>
          <p:cNvSpPr>
            <a:spLocks noGrp="1"/>
          </p:cNvSpPr>
          <p:nvPr>
            <p:ph type="body" idx="1"/>
          </p:nvPr>
        </p:nvSpPr>
        <p:spPr>
          <a:xfrm>
            <a:off x="462339" y="1956645"/>
            <a:ext cx="7552469" cy="599477"/>
          </a:xfrm>
          <a:prstGeom prst="rect">
            <a:avLst/>
          </a:prstGeom>
        </p:spPr>
        <p:txBody>
          <a:bodyPr anchor="b"/>
          <a:lstStyle>
            <a:lvl1pPr marL="0" indent="0">
              <a:buNone/>
              <a:defRPr sz="1800" b="1">
                <a:solidFill>
                  <a:srgbClr val="E9730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9" name="Title 1">
            <a:extLst>
              <a:ext uri="{FF2B5EF4-FFF2-40B4-BE49-F238E27FC236}">
                <a16:creationId xmlns:a16="http://schemas.microsoft.com/office/drawing/2014/main" id="{FDCCBA33-20EF-4FD5-BCE3-7E55018EEBC3}"/>
              </a:ext>
            </a:extLst>
          </p:cNvPr>
          <p:cNvSpPr>
            <a:spLocks noGrp="1"/>
          </p:cNvSpPr>
          <p:nvPr>
            <p:ph type="title"/>
          </p:nvPr>
        </p:nvSpPr>
        <p:spPr>
          <a:xfrm>
            <a:off x="462339" y="1068510"/>
            <a:ext cx="7608946" cy="855163"/>
          </a:xfrm>
          <a:prstGeom prst="rect">
            <a:avLst/>
          </a:prstGeom>
        </p:spPr>
        <p:txBody>
          <a:bodyPr/>
          <a:lstStyle>
            <a:lvl1pPr>
              <a:defRPr b="1">
                <a:solidFill>
                  <a:schemeClr val="tx1">
                    <a:lumMod val="75000"/>
                    <a:lumOff val="25000"/>
                  </a:schemeClr>
                </a:solidFill>
                <a:latin typeface="+mn-lt"/>
              </a:defRPr>
            </a:lvl1pPr>
          </a:lstStyle>
          <a:p>
            <a:r>
              <a:rPr lang="en-US" dirty="0"/>
              <a:t>Click to edit Master title style</a:t>
            </a:r>
          </a:p>
        </p:txBody>
      </p:sp>
      <p:graphicFrame>
        <p:nvGraphicFramePr>
          <p:cNvPr id="12" name="Content Placeholder 4">
            <a:extLst>
              <a:ext uri="{FF2B5EF4-FFF2-40B4-BE49-F238E27FC236}">
                <a16:creationId xmlns:a16="http://schemas.microsoft.com/office/drawing/2014/main" id="{9E1CCE7C-C1B4-4019-AD7A-54AB01CDD5BF}"/>
              </a:ext>
            </a:extLst>
          </p:cNvPr>
          <p:cNvGraphicFramePr>
            <a:graphicFrameLocks/>
          </p:cNvGraphicFramePr>
          <p:nvPr userDrawn="1">
            <p:extLst>
              <p:ext uri="{D42A27DB-BD31-4B8C-83A1-F6EECF244321}">
                <p14:modId xmlns:p14="http://schemas.microsoft.com/office/powerpoint/2010/main" val="1749242053"/>
              </p:ext>
            </p:extLst>
          </p:nvPr>
        </p:nvGraphicFramePr>
        <p:xfrm>
          <a:off x="503435" y="2794571"/>
          <a:ext cx="8183365" cy="370897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E3BA736E-ABC9-483F-B1C7-1EF56F317415}"/>
              </a:ext>
            </a:extLst>
          </p:cNvPr>
          <p:cNvSpPr/>
          <p:nvPr userDrawn="1"/>
        </p:nvSpPr>
        <p:spPr>
          <a:xfrm rot="5400000">
            <a:off x="4097686" y="-4097683"/>
            <a:ext cx="948635" cy="9144002"/>
          </a:xfrm>
          <a:prstGeom prst="rect">
            <a:avLst/>
          </a:prstGeom>
          <a:gradFill>
            <a:gsLst>
              <a:gs pos="50000">
                <a:srgbClr val="FFB81D"/>
              </a:gs>
              <a:gs pos="5000">
                <a:srgbClr val="E97300"/>
              </a:gs>
              <a:gs pos="95000">
                <a:srgbClr val="E973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5" name="Picture 14">
            <a:extLst>
              <a:ext uri="{FF2B5EF4-FFF2-40B4-BE49-F238E27FC236}">
                <a16:creationId xmlns:a16="http://schemas.microsoft.com/office/drawing/2014/main" id="{EA991E50-9FBA-4198-AC78-A3AE2314319E}"/>
              </a:ext>
            </a:extLst>
          </p:cNvPr>
          <p:cNvPicPr>
            <a:picLocks noChangeAspect="1"/>
          </p:cNvPicPr>
          <p:nvPr userDrawn="1"/>
        </p:nvPicPr>
        <p:blipFill>
          <a:blip r:embed="rId3">
            <a:alphaModFix amt="15000"/>
          </a:blip>
          <a:stretch>
            <a:fillRect/>
          </a:stretch>
        </p:blipFill>
        <p:spPr>
          <a:xfrm>
            <a:off x="7886700" y="-357271"/>
            <a:ext cx="1257300" cy="1663175"/>
          </a:xfrm>
          <a:prstGeom prst="rect">
            <a:avLst/>
          </a:prstGeom>
        </p:spPr>
      </p:pic>
    </p:spTree>
    <p:extLst>
      <p:ext uri="{BB962C8B-B14F-4D97-AF65-F5344CB8AC3E}">
        <p14:creationId xmlns:p14="http://schemas.microsoft.com/office/powerpoint/2010/main" val="15367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7E76EF98-36A6-4C2C-A1E3-480353E9B593}"/>
              </a:ext>
            </a:extLst>
          </p:cNvPr>
          <p:cNvSpPr/>
          <p:nvPr userDrawn="1"/>
        </p:nvSpPr>
        <p:spPr>
          <a:xfrm>
            <a:off x="0" y="1"/>
            <a:ext cx="785446" cy="6858000"/>
          </a:xfrm>
          <a:prstGeom prst="rect">
            <a:avLst/>
          </a:prstGeom>
          <a:gradFill>
            <a:gsLst>
              <a:gs pos="50000">
                <a:srgbClr val="FFB81D"/>
              </a:gs>
              <a:gs pos="5000">
                <a:srgbClr val="E97300"/>
              </a:gs>
              <a:gs pos="95000">
                <a:srgbClr val="E973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a:extLst>
              <a:ext uri="{FF2B5EF4-FFF2-40B4-BE49-F238E27FC236}">
                <a16:creationId xmlns:a16="http://schemas.microsoft.com/office/drawing/2014/main" id="{440EE661-B4CA-4958-9858-9B2125FDB002}"/>
              </a:ext>
            </a:extLst>
          </p:cNvPr>
          <p:cNvPicPr>
            <a:picLocks noChangeAspect="1"/>
          </p:cNvPicPr>
          <p:nvPr userDrawn="1"/>
        </p:nvPicPr>
        <p:blipFill>
          <a:blip r:embed="rId2">
            <a:alphaModFix amt="40000"/>
          </a:blip>
          <a:stretch>
            <a:fillRect/>
          </a:stretch>
        </p:blipFill>
        <p:spPr>
          <a:xfrm rot="-5400000">
            <a:off x="-641641" y="3339349"/>
            <a:ext cx="2068726" cy="349424"/>
          </a:xfrm>
          <a:prstGeom prst="rect">
            <a:avLst/>
          </a:prstGeom>
        </p:spPr>
      </p:pic>
    </p:spTree>
    <p:extLst>
      <p:ext uri="{BB962C8B-B14F-4D97-AF65-F5344CB8AC3E}">
        <p14:creationId xmlns:p14="http://schemas.microsoft.com/office/powerpoint/2010/main" val="21359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16D7C7-70DC-461C-8659-7A38750CBD43}" type="datetimeFigureOut">
              <a:rPr lang="en-US" smtClean="0"/>
              <a:t>10/17/2022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823654-4B5D-4D37-A7F7-FE149B4E8AFA}" type="slidenum">
              <a:rPr lang="en-US" smtClean="0"/>
              <a:t>‹#›</a:t>
            </a:fld>
            <a:endParaRPr lang="en-US"/>
          </a:p>
        </p:txBody>
      </p:sp>
    </p:spTree>
    <p:extLst>
      <p:ext uri="{BB962C8B-B14F-4D97-AF65-F5344CB8AC3E}">
        <p14:creationId xmlns:p14="http://schemas.microsoft.com/office/powerpoint/2010/main" val="194619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16D7C7-70DC-461C-8659-7A38750CBD43}"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23654-4B5D-4D37-A7F7-FE149B4E8AFA}" type="slidenum">
              <a:rPr lang="en-US" smtClean="0"/>
              <a:t>‹#›</a:t>
            </a:fld>
            <a:endParaRPr lang="en-US"/>
          </a:p>
        </p:txBody>
      </p:sp>
    </p:spTree>
    <p:extLst>
      <p:ext uri="{BB962C8B-B14F-4D97-AF65-F5344CB8AC3E}">
        <p14:creationId xmlns:p14="http://schemas.microsoft.com/office/powerpoint/2010/main" val="2349854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
        <p:nvSpPr>
          <p:cNvPr id="10" name="Rectangle 9">
            <a:extLst>
              <a:ext uri="{FF2B5EF4-FFF2-40B4-BE49-F238E27FC236}">
                <a16:creationId xmlns:a16="http://schemas.microsoft.com/office/drawing/2014/main" id="{4440A464-1183-4DC1-9BD3-5D2764AAAF5F}"/>
              </a:ext>
            </a:extLst>
          </p:cNvPr>
          <p:cNvSpPr/>
          <p:nvPr userDrawn="1"/>
        </p:nvSpPr>
        <p:spPr>
          <a:xfrm>
            <a:off x="0" y="1"/>
            <a:ext cx="785446" cy="6858000"/>
          </a:xfrm>
          <a:prstGeom prst="rect">
            <a:avLst/>
          </a:prstGeom>
          <a:gradFill>
            <a:gsLst>
              <a:gs pos="50000">
                <a:srgbClr val="FFB81D"/>
              </a:gs>
              <a:gs pos="5000">
                <a:srgbClr val="E97300"/>
              </a:gs>
              <a:gs pos="95000">
                <a:srgbClr val="E97300"/>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9D9DF6E8-B96A-42F9-A44F-1E8C606B7BC3}"/>
              </a:ext>
            </a:extLst>
          </p:cNvPr>
          <p:cNvPicPr>
            <a:picLocks noChangeAspect="1"/>
          </p:cNvPicPr>
          <p:nvPr userDrawn="1"/>
        </p:nvPicPr>
        <p:blipFill>
          <a:blip r:embed="rId2">
            <a:alphaModFix amt="40000"/>
          </a:blip>
          <a:stretch>
            <a:fillRect/>
          </a:stretch>
        </p:blipFill>
        <p:spPr>
          <a:xfrm rot="-5400000">
            <a:off x="-641641" y="3339349"/>
            <a:ext cx="2068726" cy="349424"/>
          </a:xfrm>
          <a:prstGeom prst="rect">
            <a:avLst/>
          </a:prstGeom>
        </p:spPr>
      </p:pic>
    </p:spTree>
    <p:extLst>
      <p:ext uri="{BB962C8B-B14F-4D97-AF65-F5344CB8AC3E}">
        <p14:creationId xmlns:p14="http://schemas.microsoft.com/office/powerpoint/2010/main" val="117056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16D7C7-70DC-461C-8659-7A38750CBD43}" type="datetimeFigureOut">
              <a:rPr lang="en-US" smtClean="0"/>
              <a:t>10/17/2022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823654-4B5D-4D37-A7F7-FE149B4E8AFA}" type="slidenum">
              <a:rPr lang="en-US" smtClean="0"/>
              <a:t>‹#›</a:t>
            </a:fld>
            <a:endParaRPr lang="en-US"/>
          </a:p>
        </p:txBody>
      </p:sp>
    </p:spTree>
    <p:extLst>
      <p:ext uri="{BB962C8B-B14F-4D97-AF65-F5344CB8AC3E}">
        <p14:creationId xmlns:p14="http://schemas.microsoft.com/office/powerpoint/2010/main" val="72175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6D7C7-70DC-461C-8659-7A38750CBD43}" type="datetimeFigureOut">
              <a:rPr lang="en-US" smtClean="0"/>
              <a:t>10/17/2022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823654-4B5D-4D37-A7F7-FE149B4E8AFA}" type="slidenum">
              <a:rPr lang="en-US" smtClean="0"/>
              <a:t>‹#›</a:t>
            </a:fld>
            <a:endParaRPr lang="en-US"/>
          </a:p>
        </p:txBody>
      </p:sp>
    </p:spTree>
    <p:extLst>
      <p:ext uri="{BB962C8B-B14F-4D97-AF65-F5344CB8AC3E}">
        <p14:creationId xmlns:p14="http://schemas.microsoft.com/office/powerpoint/2010/main" val="179656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16D7C7-70DC-461C-8659-7A38750CBD43}"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23654-4B5D-4D37-A7F7-FE149B4E8AFA}" type="slidenum">
              <a:rPr lang="en-US" smtClean="0"/>
              <a:t>‹#›</a:t>
            </a:fld>
            <a:endParaRPr lang="en-US"/>
          </a:p>
        </p:txBody>
      </p:sp>
    </p:spTree>
    <p:extLst>
      <p:ext uri="{BB962C8B-B14F-4D97-AF65-F5344CB8AC3E}">
        <p14:creationId xmlns:p14="http://schemas.microsoft.com/office/powerpoint/2010/main" val="381036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016D7C7-70DC-461C-8659-7A38750CBD43}" type="datetimeFigureOut">
              <a:rPr lang="en-US" smtClean="0"/>
              <a:t>10/17/2022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823654-4B5D-4D37-A7F7-FE149B4E8AFA}" type="slidenum">
              <a:rPr lang="en-US" smtClean="0"/>
              <a:t>‹#›</a:t>
            </a:fld>
            <a:endParaRPr lang="en-US"/>
          </a:p>
        </p:txBody>
      </p:sp>
    </p:spTree>
    <p:extLst>
      <p:ext uri="{BB962C8B-B14F-4D97-AF65-F5344CB8AC3E}">
        <p14:creationId xmlns:p14="http://schemas.microsoft.com/office/powerpoint/2010/main" val="3552641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6D7C7-70DC-461C-8659-7A38750CBD43}" type="datetimeFigureOut">
              <a:rPr lang="en-US" smtClean="0"/>
              <a:t>10/17/2022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23654-4B5D-4D37-A7F7-FE149B4E8AFA}" type="slidenum">
              <a:rPr lang="en-US" smtClean="0"/>
              <a:t>‹#›</a:t>
            </a:fld>
            <a:endParaRPr lang="en-US"/>
          </a:p>
        </p:txBody>
      </p:sp>
    </p:spTree>
    <p:extLst>
      <p:ext uri="{BB962C8B-B14F-4D97-AF65-F5344CB8AC3E}">
        <p14:creationId xmlns:p14="http://schemas.microsoft.com/office/powerpoint/2010/main" val="30301129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61" r:id="rId12"/>
    <p:sldLayoutId id="2147483662" r:id="rId13"/>
    <p:sldLayoutId id="2147483663" r:id="rId14"/>
    <p:sldLayoutId id="2147483675" r:id="rId15"/>
    <p:sldLayoutId id="2147483673" r:id="rId16"/>
    <p:sldLayoutId id="2147483674" r:id="rId17"/>
    <p:sldLayoutId id="214748367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meridian.com/content/dam/centene/meridian/mi/pdf/PSM%20MI%20Provider%20Manual_2022.04.pdf" TargetMode="External"/><Relationship Id="rId2" Type="http://schemas.openxmlformats.org/officeDocument/2006/relationships/hyperlink" Target="https://www.mimeridian.com/content/dam/centene/meridian/mi/pdf/Claims-Provider-Manual-MI-2022.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ambettermeridian.com/provider-resources/manuals-and-forms/pre-auth.html" TargetMode="External"/><Relationship Id="rId2" Type="http://schemas.openxmlformats.org/officeDocument/2006/relationships/hyperlink" Target="https://www.mimeridian.com/providers/preauth-check.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mimeridian.com/providers/bulletins.html"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mimeridian.com/content/dam/centene/meridian/mi/pdf/provider-bulletins/202206-CoverMyMeds-Provider-Quick-Start-Guide.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upport.mimeridian.com/static/provider/docs/Secure_Provider_Portal_Quick_Start_Guide.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0CEDF-4F0B-4043-B160-EBEF9674E5F1}"/>
              </a:ext>
            </a:extLst>
          </p:cNvPr>
          <p:cNvSpPr>
            <a:spLocks noGrp="1"/>
          </p:cNvSpPr>
          <p:nvPr>
            <p:ph type="ctrTitle"/>
          </p:nvPr>
        </p:nvSpPr>
        <p:spPr/>
        <p:txBody>
          <a:bodyPr/>
          <a:lstStyle/>
          <a:p>
            <a:r>
              <a:rPr lang="en-US" b="0" dirty="0"/>
              <a:t>Lakeland Payer Conference 2022</a:t>
            </a:r>
            <a:endParaRPr lang="en-US" dirty="0"/>
          </a:p>
        </p:txBody>
      </p:sp>
      <p:sp>
        <p:nvSpPr>
          <p:cNvPr id="3" name="Subtitle 2">
            <a:extLst>
              <a:ext uri="{FF2B5EF4-FFF2-40B4-BE49-F238E27FC236}">
                <a16:creationId xmlns:a16="http://schemas.microsoft.com/office/drawing/2014/main" id="{F54C35E8-E593-4336-8ECE-8048AD529101}"/>
              </a:ext>
            </a:extLst>
          </p:cNvPr>
          <p:cNvSpPr>
            <a:spLocks noGrp="1"/>
          </p:cNvSpPr>
          <p:nvPr>
            <p:ph type="subTitle" idx="1"/>
          </p:nvPr>
        </p:nvSpPr>
        <p:spPr>
          <a:xfrm>
            <a:off x="685799" y="4305155"/>
            <a:ext cx="7020613" cy="1314450"/>
          </a:xfrm>
        </p:spPr>
        <p:txBody>
          <a:bodyPr/>
          <a:lstStyle/>
          <a:p>
            <a:r>
              <a:rPr lang="en-US" dirty="0"/>
              <a:t>Presented by Provider Network Representative, Nancy Paskel</a:t>
            </a:r>
          </a:p>
          <a:p>
            <a:r>
              <a:rPr lang="en-US" sz="1500" dirty="0"/>
              <a:t>October 19, 2022</a:t>
            </a:r>
          </a:p>
          <a:p>
            <a:endParaRPr lang="en-US" dirty="0"/>
          </a:p>
        </p:txBody>
      </p:sp>
    </p:spTree>
    <p:extLst>
      <p:ext uri="{BB962C8B-B14F-4D97-AF65-F5344CB8AC3E}">
        <p14:creationId xmlns:p14="http://schemas.microsoft.com/office/powerpoint/2010/main" val="1843118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C2974-29D4-4841-9841-16BDAC7A3DFF}"/>
              </a:ext>
            </a:extLst>
          </p:cNvPr>
          <p:cNvSpPr>
            <a:spLocks noGrp="1"/>
          </p:cNvSpPr>
          <p:nvPr>
            <p:ph type="title"/>
          </p:nvPr>
        </p:nvSpPr>
        <p:spPr/>
        <p:txBody>
          <a:bodyPr>
            <a:normAutofit/>
          </a:bodyPr>
          <a:lstStyle/>
          <a:p>
            <a:pPr algn="ctr"/>
            <a:r>
              <a:rPr lang="en-US" sz="4000" b="1" dirty="0">
                <a:solidFill>
                  <a:srgbClr val="000000"/>
                </a:solidFill>
              </a:rPr>
              <a:t>Electronic Funds Transfer &amp;</a:t>
            </a:r>
            <a:br>
              <a:rPr lang="en-US" sz="4000" b="1" dirty="0">
                <a:solidFill>
                  <a:srgbClr val="000000"/>
                </a:solidFill>
              </a:rPr>
            </a:br>
            <a:r>
              <a:rPr lang="en-US" sz="4000" b="1" dirty="0">
                <a:solidFill>
                  <a:srgbClr val="000000"/>
                </a:solidFill>
              </a:rPr>
              <a:t>Electronic Remittance </a:t>
            </a:r>
            <a:endParaRPr lang="en-US" sz="4000" b="1" dirty="0"/>
          </a:p>
        </p:txBody>
      </p:sp>
      <p:sp>
        <p:nvSpPr>
          <p:cNvPr id="3" name="Content Placeholder 2">
            <a:extLst>
              <a:ext uri="{FF2B5EF4-FFF2-40B4-BE49-F238E27FC236}">
                <a16:creationId xmlns:a16="http://schemas.microsoft.com/office/drawing/2014/main" id="{965900E8-9BB1-4800-BFE9-9738E6AEC8DE}"/>
              </a:ext>
            </a:extLst>
          </p:cNvPr>
          <p:cNvSpPr>
            <a:spLocks noGrp="1"/>
          </p:cNvSpPr>
          <p:nvPr>
            <p:ph idx="1"/>
          </p:nvPr>
        </p:nvSpPr>
        <p:spPr>
          <a:xfrm>
            <a:off x="926601" y="1928366"/>
            <a:ext cx="7886700" cy="4351338"/>
          </a:xfrm>
        </p:spPr>
        <p:txBody>
          <a:bodyPr/>
          <a:lstStyle/>
          <a:p>
            <a:pPr marL="0" indent="0">
              <a:buNone/>
            </a:pPr>
            <a:endParaRPr lang="en-US" dirty="0">
              <a:solidFill>
                <a:srgbClr val="000000"/>
              </a:solidFill>
              <a:latin typeface="Calibri" panose="020F0502020204030204" pitchFamily="34" charset="0"/>
            </a:endParaRPr>
          </a:p>
          <a:p>
            <a:pPr marL="0" indent="0">
              <a:buNone/>
            </a:pPr>
            <a:r>
              <a:rPr lang="en-US" sz="1800" dirty="0">
                <a:solidFill>
                  <a:srgbClr val="000000"/>
                </a:solidFill>
                <a:latin typeface="Calibri" panose="020F0502020204030204" pitchFamily="34" charset="0"/>
              </a:rPr>
              <a:t>For payments by Electronic Funds Transfer (EFT) and for Electronic Remittance Advice (835)/Explanation of Payment (ERA/EOP), please utilize </a:t>
            </a:r>
            <a:r>
              <a:rPr lang="en-US" sz="1800" dirty="0" err="1">
                <a:solidFill>
                  <a:srgbClr val="000000"/>
                </a:solidFill>
                <a:latin typeface="Calibri" panose="020F0502020204030204" pitchFamily="34" charset="0"/>
              </a:rPr>
              <a:t>Payspan</a:t>
            </a:r>
            <a:r>
              <a:rPr lang="en-US" sz="1800" dirty="0">
                <a:solidFill>
                  <a:srgbClr val="000000"/>
                </a:solidFill>
                <a:latin typeface="Calibri" panose="020F0502020204030204" pitchFamily="34" charset="0"/>
              </a:rPr>
              <a:t>®. </a:t>
            </a:r>
          </a:p>
          <a:p>
            <a:pPr marL="0" indent="0">
              <a:buNone/>
            </a:pPr>
            <a:endParaRPr lang="en-US" sz="1800" dirty="0">
              <a:solidFill>
                <a:srgbClr val="000000"/>
              </a:solidFill>
              <a:latin typeface="Calibri" panose="020F0502020204030204" pitchFamily="34" charset="0"/>
            </a:endParaRPr>
          </a:p>
          <a:p>
            <a:pPr marL="0" indent="0">
              <a:buNone/>
            </a:pPr>
            <a:r>
              <a:rPr lang="en-US" sz="1800" dirty="0">
                <a:solidFill>
                  <a:srgbClr val="000000"/>
                </a:solidFill>
                <a:latin typeface="Calibri" panose="020F0502020204030204" pitchFamily="34" charset="0"/>
              </a:rPr>
              <a:t>Create an account by registering at </a:t>
            </a:r>
            <a:r>
              <a:rPr lang="en-US" sz="1800" b="1" dirty="0">
                <a:solidFill>
                  <a:srgbClr val="000000"/>
                </a:solidFill>
                <a:latin typeface="Calibri" panose="020F0502020204030204" pitchFamily="34" charset="0"/>
              </a:rPr>
              <a:t>www.payspanhealth.com </a:t>
            </a:r>
            <a:r>
              <a:rPr lang="en-US" sz="1800" dirty="0">
                <a:solidFill>
                  <a:srgbClr val="000000"/>
                </a:solidFill>
                <a:latin typeface="Calibri" panose="020F0502020204030204" pitchFamily="34" charset="0"/>
              </a:rPr>
              <a:t>or calling </a:t>
            </a:r>
            <a:r>
              <a:rPr lang="en-US" sz="1800" b="1" dirty="0">
                <a:solidFill>
                  <a:srgbClr val="000000"/>
                </a:solidFill>
                <a:latin typeface="Calibri" panose="020F0502020204030204" pitchFamily="34" charset="0"/>
              </a:rPr>
              <a:t>1-877-331-7154, option 1. </a:t>
            </a:r>
            <a:endParaRPr lang="en-US" sz="1800" dirty="0"/>
          </a:p>
          <a:p>
            <a:pPr marL="0" indent="0">
              <a:buNone/>
            </a:pPr>
            <a:endParaRPr lang="en-US" dirty="0"/>
          </a:p>
        </p:txBody>
      </p:sp>
    </p:spTree>
    <p:extLst>
      <p:ext uri="{BB962C8B-B14F-4D97-AF65-F5344CB8AC3E}">
        <p14:creationId xmlns:p14="http://schemas.microsoft.com/office/powerpoint/2010/main" val="23224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0F707-7041-4D4E-AA6C-CB2BEC31572B}"/>
              </a:ext>
            </a:extLst>
          </p:cNvPr>
          <p:cNvSpPr>
            <a:spLocks noGrp="1"/>
          </p:cNvSpPr>
          <p:nvPr>
            <p:ph type="title"/>
          </p:nvPr>
        </p:nvSpPr>
        <p:spPr/>
        <p:txBody>
          <a:bodyPr>
            <a:normAutofit/>
          </a:bodyPr>
          <a:lstStyle/>
          <a:p>
            <a:pPr algn="ctr"/>
            <a:r>
              <a:rPr lang="en-US" sz="4000" b="1" dirty="0">
                <a:solidFill>
                  <a:srgbClr val="000000"/>
                </a:solidFill>
              </a:rPr>
              <a:t>Payment Integrity Changes -  </a:t>
            </a:r>
            <a:br>
              <a:rPr lang="en-US" sz="4000" b="1" dirty="0">
                <a:solidFill>
                  <a:srgbClr val="000000"/>
                </a:solidFill>
              </a:rPr>
            </a:br>
            <a:r>
              <a:rPr lang="en-US" sz="4000" b="1" dirty="0">
                <a:solidFill>
                  <a:srgbClr val="000000"/>
                </a:solidFill>
              </a:rPr>
              <a:t>Correct Code Editing </a:t>
            </a:r>
            <a:endParaRPr lang="en-US" sz="4000" b="1" dirty="0"/>
          </a:p>
        </p:txBody>
      </p:sp>
      <p:sp>
        <p:nvSpPr>
          <p:cNvPr id="3" name="Content Placeholder 2">
            <a:extLst>
              <a:ext uri="{FF2B5EF4-FFF2-40B4-BE49-F238E27FC236}">
                <a16:creationId xmlns:a16="http://schemas.microsoft.com/office/drawing/2014/main" id="{2555AEA0-99A4-4974-AE89-446FB2E30681}"/>
              </a:ext>
            </a:extLst>
          </p:cNvPr>
          <p:cNvSpPr>
            <a:spLocks noGrp="1"/>
          </p:cNvSpPr>
          <p:nvPr>
            <p:ph idx="1"/>
          </p:nvPr>
        </p:nvSpPr>
        <p:spPr>
          <a:xfrm>
            <a:off x="803310" y="1815351"/>
            <a:ext cx="7886700" cy="4351338"/>
          </a:xfrm>
        </p:spPr>
        <p:txBody>
          <a:bodyPr>
            <a:normAutofit/>
          </a:bodyPr>
          <a:lstStyle/>
          <a:p>
            <a:pPr marL="0" indent="0">
              <a:buNone/>
            </a:pPr>
            <a:r>
              <a:rPr lang="en-US" sz="1275" dirty="0">
                <a:solidFill>
                  <a:srgbClr val="000000"/>
                </a:solidFill>
              </a:rPr>
              <a:t>Meridian wants to inform you of correct code editing related changes as we have migrated to our new claims processing platform, </a:t>
            </a:r>
            <a:r>
              <a:rPr lang="en-US" sz="1275" dirty="0" err="1">
                <a:solidFill>
                  <a:srgbClr val="000000"/>
                </a:solidFill>
              </a:rPr>
              <a:t>Amisys</a:t>
            </a:r>
            <a:r>
              <a:rPr lang="en-US" sz="1275" dirty="0">
                <a:solidFill>
                  <a:srgbClr val="000000"/>
                </a:solidFill>
              </a:rPr>
              <a:t>. This change will address the growing problem of fraud, waste, and abuse (FWA) in health care.</a:t>
            </a:r>
          </a:p>
          <a:p>
            <a:pPr marL="0" indent="0">
              <a:buNone/>
            </a:pPr>
            <a:endParaRPr lang="en-US" sz="375" dirty="0">
              <a:solidFill>
                <a:srgbClr val="000000"/>
              </a:solidFill>
            </a:endParaRPr>
          </a:p>
          <a:p>
            <a:pPr lvl="1"/>
            <a:r>
              <a:rPr lang="en-US" sz="1275" dirty="0">
                <a:solidFill>
                  <a:srgbClr val="000000"/>
                </a:solidFill>
              </a:rPr>
              <a:t>On April 1, 2022, with the migration to </a:t>
            </a:r>
            <a:r>
              <a:rPr lang="en-US" sz="1275" dirty="0" err="1">
                <a:solidFill>
                  <a:srgbClr val="000000"/>
                </a:solidFill>
              </a:rPr>
              <a:t>Amisys</a:t>
            </a:r>
            <a:r>
              <a:rPr lang="en-US" sz="1275" dirty="0">
                <a:solidFill>
                  <a:srgbClr val="000000"/>
                </a:solidFill>
              </a:rPr>
              <a:t>, Meridian phased out both Change Healthcare Prepay Insight Supplemental Code Edits and Cotiviti Prospective Payment Management (PMM). </a:t>
            </a:r>
          </a:p>
          <a:p>
            <a:pPr lvl="1"/>
            <a:r>
              <a:rPr lang="en-US" sz="1275" dirty="0">
                <a:solidFill>
                  <a:srgbClr val="000000"/>
                </a:solidFill>
              </a:rPr>
              <a:t>We have been utilizing Change Healthcare’s </a:t>
            </a:r>
            <a:r>
              <a:rPr lang="en-US" sz="1275" dirty="0" err="1">
                <a:solidFill>
                  <a:srgbClr val="000000"/>
                </a:solidFill>
              </a:rPr>
              <a:t>ClaimsXten</a:t>
            </a:r>
            <a:r>
              <a:rPr lang="en-US" sz="1275" dirty="0">
                <a:solidFill>
                  <a:srgbClr val="000000"/>
                </a:solidFill>
              </a:rPr>
              <a:t>, Cotiviti’s Coding Validation, as well as internal Payment Integrity editing solutions, to ensure accurate and precise correct code editing. </a:t>
            </a:r>
          </a:p>
          <a:p>
            <a:pPr lvl="1"/>
            <a:r>
              <a:rPr lang="en-US" sz="1275" dirty="0">
                <a:solidFill>
                  <a:srgbClr val="000000"/>
                </a:solidFill>
              </a:rPr>
              <a:t>We have set up the above code editing programs for Meridian in conjunction with our corporate office, Centene Corporation, and our strategic business partners, Change Healthcare and Cotiviti, for their respective programs. </a:t>
            </a:r>
          </a:p>
          <a:p>
            <a:pPr lvl="1"/>
            <a:r>
              <a:rPr lang="en-US" sz="1275" dirty="0">
                <a:solidFill>
                  <a:srgbClr val="000000"/>
                </a:solidFill>
              </a:rPr>
              <a:t>These programs will help protect Meridian from the unnecessary expenditures resulting from wastefully billed claims. The vendors will provide clinically based rule content to evaluate claims against complex payment and medical policies to ensure accurate reimbursement. </a:t>
            </a:r>
          </a:p>
          <a:p>
            <a:pPr lvl="1"/>
            <a:r>
              <a:rPr lang="en-US" sz="1275" dirty="0">
                <a:solidFill>
                  <a:srgbClr val="000000"/>
                </a:solidFill>
              </a:rPr>
              <a:t>Since migrating to </a:t>
            </a:r>
            <a:r>
              <a:rPr lang="en-US" sz="1275" dirty="0" err="1">
                <a:solidFill>
                  <a:srgbClr val="000000"/>
                </a:solidFill>
              </a:rPr>
              <a:t>Amisys</a:t>
            </a:r>
            <a:r>
              <a:rPr lang="en-US" sz="1275" dirty="0">
                <a:solidFill>
                  <a:srgbClr val="000000"/>
                </a:solidFill>
              </a:rPr>
              <a:t>, some providers will observe that more exacting programs are now in place to assure that only accurately and properly coded and billed services will be reimbursed</a:t>
            </a:r>
            <a:r>
              <a:rPr lang="en-US" sz="1275" b="1" dirty="0">
                <a:solidFill>
                  <a:srgbClr val="000000"/>
                </a:solidFill>
              </a:rPr>
              <a:t>. </a:t>
            </a:r>
          </a:p>
          <a:p>
            <a:endParaRPr lang="en-US" sz="100" b="1" dirty="0">
              <a:solidFill>
                <a:srgbClr val="000000"/>
              </a:solidFill>
            </a:endParaRPr>
          </a:p>
          <a:p>
            <a:pPr marL="0" indent="0" algn="ctr">
              <a:buNone/>
            </a:pPr>
            <a:r>
              <a:rPr lang="en-US" sz="1275" dirty="0">
                <a:solidFill>
                  <a:srgbClr val="000000"/>
                </a:solidFill>
              </a:rPr>
              <a:t>For</a:t>
            </a:r>
            <a:r>
              <a:rPr lang="en-US" sz="1275" b="1" dirty="0">
                <a:solidFill>
                  <a:srgbClr val="000000"/>
                </a:solidFill>
              </a:rPr>
              <a:t> </a:t>
            </a:r>
            <a:r>
              <a:rPr lang="en-US" sz="1275" dirty="0">
                <a:solidFill>
                  <a:srgbClr val="000000"/>
                </a:solidFill>
              </a:rPr>
              <a:t>more</a:t>
            </a:r>
            <a:r>
              <a:rPr lang="en-US" sz="1275" b="1" dirty="0">
                <a:solidFill>
                  <a:srgbClr val="000000"/>
                </a:solidFill>
              </a:rPr>
              <a:t> </a:t>
            </a:r>
            <a:r>
              <a:rPr lang="en-US" sz="1275" dirty="0">
                <a:solidFill>
                  <a:srgbClr val="000000"/>
                </a:solidFill>
              </a:rPr>
              <a:t>information on the correct code editing program, more details about the vendors mentioned above, as well as sourcing of the correct code editing, please visit the Meridian website at </a:t>
            </a:r>
            <a:r>
              <a:rPr lang="en-US" sz="1275" b="1" dirty="0">
                <a:solidFill>
                  <a:srgbClr val="000000"/>
                </a:solidFill>
              </a:rPr>
              <a:t>mimeridian.com. </a:t>
            </a:r>
            <a:endParaRPr lang="en-US" sz="1275" dirty="0"/>
          </a:p>
          <a:p>
            <a:endParaRPr lang="en-US" sz="1275" dirty="0"/>
          </a:p>
          <a:p>
            <a:pPr marL="0" indent="0">
              <a:buNone/>
            </a:pPr>
            <a:endParaRPr lang="en-US" dirty="0"/>
          </a:p>
        </p:txBody>
      </p:sp>
    </p:spTree>
    <p:extLst>
      <p:ext uri="{BB962C8B-B14F-4D97-AF65-F5344CB8AC3E}">
        <p14:creationId xmlns:p14="http://schemas.microsoft.com/office/powerpoint/2010/main" val="92915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5DF9-9DC6-4113-BB78-419FC53D01B1}"/>
              </a:ext>
            </a:extLst>
          </p:cNvPr>
          <p:cNvSpPr>
            <a:spLocks noGrp="1"/>
          </p:cNvSpPr>
          <p:nvPr>
            <p:ph type="title"/>
          </p:nvPr>
        </p:nvSpPr>
        <p:spPr/>
        <p:txBody>
          <a:bodyPr>
            <a:normAutofit/>
          </a:bodyPr>
          <a:lstStyle/>
          <a:p>
            <a:pPr algn="ctr"/>
            <a:r>
              <a:rPr lang="en-US" sz="4000" b="1" dirty="0"/>
              <a:t>Billing, Coding, and Reimbursement</a:t>
            </a:r>
          </a:p>
        </p:txBody>
      </p:sp>
      <p:sp>
        <p:nvSpPr>
          <p:cNvPr id="3" name="Content Placeholder 2">
            <a:extLst>
              <a:ext uri="{FF2B5EF4-FFF2-40B4-BE49-F238E27FC236}">
                <a16:creationId xmlns:a16="http://schemas.microsoft.com/office/drawing/2014/main" id="{F97E62C2-A2E8-4D93-8DF3-869AF9227D5A}"/>
              </a:ext>
            </a:extLst>
          </p:cNvPr>
          <p:cNvSpPr>
            <a:spLocks noGrp="1"/>
          </p:cNvSpPr>
          <p:nvPr>
            <p:ph idx="1"/>
          </p:nvPr>
        </p:nvSpPr>
        <p:spPr>
          <a:xfrm>
            <a:off x="957423" y="1979738"/>
            <a:ext cx="7886700" cy="4351338"/>
          </a:xfrm>
        </p:spPr>
        <p:txBody>
          <a:bodyPr>
            <a:normAutofit/>
          </a:bodyPr>
          <a:lstStyle/>
          <a:p>
            <a:r>
              <a:rPr lang="en-US" sz="1800" dirty="0"/>
              <a:t>Meridian follows CMS guidelines and MDHHS billing guidelines.</a:t>
            </a:r>
          </a:p>
          <a:p>
            <a:r>
              <a:rPr lang="en-US" sz="1800" dirty="0"/>
              <a:t>Claims and Provider Manuals can be found on the plan websites.</a:t>
            </a:r>
          </a:p>
          <a:p>
            <a:r>
              <a:rPr lang="en-US" sz="1800" dirty="0"/>
              <a:t>Please refer to these resources for guidance regarding specific services.</a:t>
            </a:r>
          </a:p>
          <a:p>
            <a:pPr marL="0" indent="0">
              <a:buNone/>
            </a:pPr>
            <a:endParaRPr lang="en-US" sz="1800" dirty="0">
              <a:hlinkClick r:id="rId2"/>
            </a:endParaRPr>
          </a:p>
          <a:p>
            <a:pPr marL="0" indent="0">
              <a:buNone/>
            </a:pPr>
            <a:r>
              <a:rPr lang="en-US" sz="1800" dirty="0">
                <a:hlinkClick r:id="rId2"/>
              </a:rPr>
              <a:t>Claims Provider Manual </a:t>
            </a:r>
            <a:endParaRPr lang="en-US" sz="1800" dirty="0"/>
          </a:p>
          <a:p>
            <a:pPr marL="0" indent="0">
              <a:buNone/>
            </a:pPr>
            <a:r>
              <a:rPr lang="en-US" sz="1800" dirty="0">
                <a:hlinkClick r:id="rId3"/>
              </a:rPr>
              <a:t>Provider Manual</a:t>
            </a:r>
            <a:endParaRPr lang="en-US" sz="1800" dirty="0"/>
          </a:p>
          <a:p>
            <a:pPr marL="0" indent="0">
              <a:buNone/>
            </a:pPr>
            <a:endParaRPr lang="en-US" sz="2700" dirty="0"/>
          </a:p>
        </p:txBody>
      </p:sp>
    </p:spTree>
    <p:extLst>
      <p:ext uri="{BB962C8B-B14F-4D97-AF65-F5344CB8AC3E}">
        <p14:creationId xmlns:p14="http://schemas.microsoft.com/office/powerpoint/2010/main" val="3842933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E8F00-5028-46D9-BD1C-0419A7E26E85}"/>
              </a:ext>
            </a:extLst>
          </p:cNvPr>
          <p:cNvSpPr>
            <a:spLocks noGrp="1"/>
          </p:cNvSpPr>
          <p:nvPr>
            <p:ph type="title"/>
          </p:nvPr>
        </p:nvSpPr>
        <p:spPr/>
        <p:txBody>
          <a:bodyPr>
            <a:normAutofit/>
          </a:bodyPr>
          <a:lstStyle/>
          <a:p>
            <a:pPr algn="ctr"/>
            <a:r>
              <a:rPr lang="en-US" sz="4000" b="1" dirty="0">
                <a:solidFill>
                  <a:srgbClr val="000000"/>
                </a:solidFill>
              </a:rPr>
              <a:t>Utilization Management Vendor Updates </a:t>
            </a:r>
            <a:endParaRPr lang="en-US" sz="4000" b="1" dirty="0"/>
          </a:p>
        </p:txBody>
      </p:sp>
      <p:sp>
        <p:nvSpPr>
          <p:cNvPr id="3" name="Content Placeholder 2">
            <a:extLst>
              <a:ext uri="{FF2B5EF4-FFF2-40B4-BE49-F238E27FC236}">
                <a16:creationId xmlns:a16="http://schemas.microsoft.com/office/drawing/2014/main" id="{D17EBA0D-37E3-4AE0-8856-12A4018C66F4}"/>
              </a:ext>
            </a:extLst>
          </p:cNvPr>
          <p:cNvSpPr>
            <a:spLocks noGrp="1"/>
          </p:cNvSpPr>
          <p:nvPr>
            <p:ph idx="1"/>
          </p:nvPr>
        </p:nvSpPr>
        <p:spPr>
          <a:xfrm>
            <a:off x="834133" y="1835899"/>
            <a:ext cx="7886700" cy="4351338"/>
          </a:xfrm>
        </p:spPr>
        <p:txBody>
          <a:bodyPr>
            <a:normAutofit fontScale="92500" lnSpcReduction="10000"/>
          </a:bodyPr>
          <a:lstStyle/>
          <a:p>
            <a:pPr marL="0" indent="0">
              <a:buNone/>
            </a:pPr>
            <a:r>
              <a:rPr lang="en-US" sz="1575" dirty="0">
                <a:solidFill>
                  <a:srgbClr val="000000"/>
                </a:solidFill>
                <a:latin typeface="Calibri" panose="020F0502020204030204" pitchFamily="34" charset="0"/>
              </a:rPr>
              <a:t>The following vendors will </a:t>
            </a:r>
            <a:r>
              <a:rPr lang="en-US" sz="1575" b="1" i="1" dirty="0">
                <a:solidFill>
                  <a:srgbClr val="000000"/>
                </a:solidFill>
                <a:latin typeface="Calibri" panose="020F0502020204030204" pitchFamily="34" charset="0"/>
              </a:rPr>
              <a:t>no longer</a:t>
            </a:r>
            <a:r>
              <a:rPr lang="en-US" sz="1575" dirty="0">
                <a:solidFill>
                  <a:srgbClr val="000000"/>
                </a:solidFill>
                <a:latin typeface="Calibri" panose="020F0502020204030204" pitchFamily="34" charset="0"/>
              </a:rPr>
              <a:t> manage authorizations for Meridian effective April 1, 2022: </a:t>
            </a:r>
          </a:p>
          <a:p>
            <a:pPr lvl="1"/>
            <a:r>
              <a:rPr lang="en-US" sz="1575" dirty="0" err="1">
                <a:solidFill>
                  <a:srgbClr val="000000"/>
                </a:solidFill>
              </a:rPr>
              <a:t>eviCore</a:t>
            </a:r>
            <a:r>
              <a:rPr lang="en-US" sz="1575" dirty="0">
                <a:solidFill>
                  <a:srgbClr val="000000"/>
                </a:solidFill>
              </a:rPr>
              <a:t> healthcare </a:t>
            </a:r>
          </a:p>
          <a:p>
            <a:pPr lvl="1"/>
            <a:r>
              <a:rPr lang="en-US" sz="1575" dirty="0" err="1">
                <a:solidFill>
                  <a:srgbClr val="000000"/>
                </a:solidFill>
              </a:rPr>
              <a:t>HealthHelp</a:t>
            </a:r>
            <a:r>
              <a:rPr lang="en-US" sz="1575" dirty="0">
                <a:solidFill>
                  <a:srgbClr val="000000"/>
                </a:solidFill>
              </a:rPr>
              <a:t> </a:t>
            </a:r>
          </a:p>
          <a:p>
            <a:pPr marL="0" indent="0">
              <a:buNone/>
            </a:pPr>
            <a:endParaRPr lang="en-US" sz="788" b="1" dirty="0">
              <a:solidFill>
                <a:srgbClr val="000000"/>
              </a:solidFill>
              <a:latin typeface="Calibri" panose="020F0502020204030204" pitchFamily="34" charset="0"/>
            </a:endParaRPr>
          </a:p>
          <a:p>
            <a:pPr marL="0" indent="0">
              <a:buNone/>
            </a:pPr>
            <a:r>
              <a:rPr lang="en-US" sz="1500" u="sng" dirty="0">
                <a:solidFill>
                  <a:srgbClr val="000000"/>
                </a:solidFill>
                <a:latin typeface="Calibri" panose="020F0502020204030204" pitchFamily="34" charset="0"/>
              </a:rPr>
              <a:t>Active Vendors: </a:t>
            </a:r>
            <a:endParaRPr lang="en-US" sz="1425" u="sng" dirty="0">
              <a:solidFill>
                <a:srgbClr val="000000"/>
              </a:solidFill>
              <a:latin typeface="Calibri" panose="020F0502020204030204" pitchFamily="34" charset="0"/>
            </a:endParaRPr>
          </a:p>
          <a:p>
            <a:r>
              <a:rPr lang="en-US" sz="1575" b="1" dirty="0">
                <a:solidFill>
                  <a:srgbClr val="000000"/>
                </a:solidFill>
                <a:latin typeface="Calibri" panose="020F0502020204030204" pitchFamily="34" charset="0"/>
              </a:rPr>
              <a:t>National Imaging Associates (NIA)</a:t>
            </a:r>
          </a:p>
          <a:p>
            <a:pPr lvl="1"/>
            <a:r>
              <a:rPr lang="en-US" sz="1500" dirty="0">
                <a:solidFill>
                  <a:srgbClr val="000000"/>
                </a:solidFill>
                <a:latin typeface="Calibri" panose="020F0502020204030204" pitchFamily="34" charset="0"/>
              </a:rPr>
              <a:t>NIA will continue to manage non-emergent, advanced, outpatient imaging services, therapy services (PT/OT), as well as interventional pain management, which went live in 2021. </a:t>
            </a:r>
          </a:p>
          <a:p>
            <a:r>
              <a:rPr lang="en-US" sz="1425" b="1" dirty="0">
                <a:solidFill>
                  <a:srgbClr val="000000"/>
                </a:solidFill>
                <a:latin typeface="Calibri" panose="020F0502020204030204" pitchFamily="34" charset="0"/>
              </a:rPr>
              <a:t>New Century Health</a:t>
            </a:r>
          </a:p>
          <a:p>
            <a:pPr lvl="1"/>
            <a:r>
              <a:rPr lang="en-US" sz="1500" dirty="0">
                <a:solidFill>
                  <a:srgbClr val="000000"/>
                </a:solidFill>
                <a:latin typeface="Calibri" panose="020F0502020204030204" pitchFamily="34" charset="0"/>
              </a:rPr>
              <a:t>Effective April 1, 2022, New Century Health began managing prior authorizations for radiation therapy and medical oncology services for Meridian members. </a:t>
            </a:r>
          </a:p>
          <a:p>
            <a:pPr lvl="1"/>
            <a:r>
              <a:rPr lang="en-US" sz="1500" dirty="0">
                <a:solidFill>
                  <a:srgbClr val="000000"/>
                </a:solidFill>
                <a:latin typeface="Calibri" panose="020F0502020204030204" pitchFamily="34" charset="0"/>
              </a:rPr>
              <a:t>Requests for dates of service April 1, 2022, and beyond should be submitted directly to New Century Health. </a:t>
            </a:r>
          </a:p>
          <a:p>
            <a:pPr lvl="1"/>
            <a:r>
              <a:rPr lang="en-US" sz="1500" dirty="0">
                <a:solidFill>
                  <a:srgbClr val="000000"/>
                </a:solidFill>
                <a:latin typeface="Calibri" panose="020F0502020204030204" pitchFamily="34" charset="0"/>
              </a:rPr>
              <a:t>Please access the Bulletins page on our website for a detailed notification and delegated code list. </a:t>
            </a:r>
          </a:p>
          <a:p>
            <a:r>
              <a:rPr lang="en-US" sz="1425" b="1" dirty="0" err="1">
                <a:solidFill>
                  <a:srgbClr val="000000"/>
                </a:solidFill>
                <a:latin typeface="Calibri" panose="020F0502020204030204" pitchFamily="34" charset="0"/>
              </a:rPr>
              <a:t>TurningPoint</a:t>
            </a:r>
            <a:r>
              <a:rPr lang="en-US" sz="1425" b="1" dirty="0">
                <a:solidFill>
                  <a:srgbClr val="000000"/>
                </a:solidFill>
                <a:latin typeface="Calibri" panose="020F0502020204030204" pitchFamily="34" charset="0"/>
              </a:rPr>
              <a:t> Health</a:t>
            </a:r>
          </a:p>
          <a:p>
            <a:pPr lvl="1"/>
            <a:r>
              <a:rPr lang="en-US" sz="1500" dirty="0" err="1">
                <a:solidFill>
                  <a:srgbClr val="000000"/>
                </a:solidFill>
                <a:latin typeface="Calibri" panose="020F0502020204030204" pitchFamily="34" charset="0"/>
              </a:rPr>
              <a:t>TurningPoint</a:t>
            </a:r>
            <a:r>
              <a:rPr lang="en-US" sz="1500" dirty="0">
                <a:solidFill>
                  <a:srgbClr val="000000"/>
                </a:solidFill>
                <a:latin typeface="Calibri" panose="020F0502020204030204" pitchFamily="34" charset="0"/>
              </a:rPr>
              <a:t> will continue to manage select musculoskeletal procedures (Orthopedic and Spinal Surgical Procedures). </a:t>
            </a:r>
          </a:p>
          <a:p>
            <a:endParaRPr lang="en-US" dirty="0"/>
          </a:p>
          <a:p>
            <a:endParaRPr lang="en-US" dirty="0"/>
          </a:p>
        </p:txBody>
      </p:sp>
    </p:spTree>
    <p:extLst>
      <p:ext uri="{BB962C8B-B14F-4D97-AF65-F5344CB8AC3E}">
        <p14:creationId xmlns:p14="http://schemas.microsoft.com/office/powerpoint/2010/main" val="2129462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12033-0005-4445-8C41-92F69DF1439D}"/>
              </a:ext>
            </a:extLst>
          </p:cNvPr>
          <p:cNvSpPr>
            <a:spLocks noGrp="1"/>
          </p:cNvSpPr>
          <p:nvPr>
            <p:ph type="title"/>
          </p:nvPr>
        </p:nvSpPr>
        <p:spPr/>
        <p:txBody>
          <a:bodyPr>
            <a:normAutofit/>
          </a:bodyPr>
          <a:lstStyle/>
          <a:p>
            <a:pPr algn="ctr"/>
            <a:r>
              <a:rPr lang="en-US" sz="4000" b="1" dirty="0"/>
              <a:t>Prior Authorization Requirements</a:t>
            </a:r>
          </a:p>
        </p:txBody>
      </p:sp>
      <p:sp>
        <p:nvSpPr>
          <p:cNvPr id="3" name="Content Placeholder 2">
            <a:extLst>
              <a:ext uri="{FF2B5EF4-FFF2-40B4-BE49-F238E27FC236}">
                <a16:creationId xmlns:a16="http://schemas.microsoft.com/office/drawing/2014/main" id="{FB345720-F4A2-40E4-AAA1-0B03F936BEAD}"/>
              </a:ext>
            </a:extLst>
          </p:cNvPr>
          <p:cNvSpPr>
            <a:spLocks noGrp="1"/>
          </p:cNvSpPr>
          <p:nvPr>
            <p:ph idx="1"/>
          </p:nvPr>
        </p:nvSpPr>
        <p:spPr>
          <a:xfrm>
            <a:off x="823859" y="1928367"/>
            <a:ext cx="7886700" cy="4351338"/>
          </a:xfrm>
        </p:spPr>
        <p:txBody>
          <a:bodyPr>
            <a:noAutofit/>
          </a:bodyPr>
          <a:lstStyle/>
          <a:p>
            <a:pPr marL="0" indent="0">
              <a:buNone/>
            </a:pPr>
            <a:r>
              <a:rPr lang="en-US" sz="1800" b="1" kern="1200" dirty="0">
                <a:latin typeface="+mn-lt"/>
                <a:ea typeface="+mn-ea"/>
                <a:cs typeface="+mn-cs"/>
              </a:rPr>
              <a:t>IMPORTANT:</a:t>
            </a:r>
          </a:p>
          <a:p>
            <a:pPr algn="just"/>
            <a:r>
              <a:rPr lang="en-US" sz="1800" dirty="0">
                <a:solidFill>
                  <a:srgbClr val="404040"/>
                </a:solidFill>
              </a:rPr>
              <a:t>Please refer to the authorization tools and resources available on each product website as auth requirements can vary based on the line of business</a:t>
            </a:r>
          </a:p>
          <a:p>
            <a:pPr marL="0" indent="0" algn="just">
              <a:buNone/>
            </a:pPr>
            <a:endParaRPr lang="en-US" sz="1800" dirty="0">
              <a:solidFill>
                <a:srgbClr val="404040"/>
              </a:solidFill>
            </a:endParaRPr>
          </a:p>
          <a:p>
            <a:pPr algn="just"/>
            <a:r>
              <a:rPr lang="en-US" sz="1800" dirty="0"/>
              <a:t>Please be aware that codes requiring prior authorization have been added and deleted. Check for requirements for any code on our website</a:t>
            </a:r>
            <a:r>
              <a:rPr lang="en-US" dirty="0"/>
              <a:t>.</a:t>
            </a:r>
            <a:endParaRPr lang="en-US" sz="1200" dirty="0"/>
          </a:p>
          <a:p>
            <a:pPr lvl="1" algn="just"/>
            <a:r>
              <a:rPr lang="en-US" sz="1500" dirty="0">
                <a:hlinkClick r:id="rId2"/>
              </a:rPr>
              <a:t>mimeridian.com/providers/preauth-check.html</a:t>
            </a:r>
            <a:endParaRPr lang="en-US" sz="1500" dirty="0"/>
          </a:p>
          <a:p>
            <a:pPr lvl="1" algn="just"/>
            <a:r>
              <a:rPr lang="en-US" sz="1500" dirty="0">
                <a:hlinkClick r:id="rId3"/>
              </a:rPr>
              <a:t>ambettermeridian.com/provider-resources/manuals-and-forms/pre-auth.html</a:t>
            </a:r>
            <a:endParaRPr lang="en-US" sz="1500" dirty="0"/>
          </a:p>
        </p:txBody>
      </p:sp>
    </p:spTree>
    <p:extLst>
      <p:ext uri="{BB962C8B-B14F-4D97-AF65-F5344CB8AC3E}">
        <p14:creationId xmlns:p14="http://schemas.microsoft.com/office/powerpoint/2010/main" val="1372880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8C8B-6ED7-4A1A-9315-3214F7214018}"/>
              </a:ext>
            </a:extLst>
          </p:cNvPr>
          <p:cNvSpPr>
            <a:spLocks noGrp="1"/>
          </p:cNvSpPr>
          <p:nvPr>
            <p:ph type="title"/>
          </p:nvPr>
        </p:nvSpPr>
        <p:spPr/>
        <p:txBody>
          <a:bodyPr>
            <a:normAutofit/>
          </a:bodyPr>
          <a:lstStyle/>
          <a:p>
            <a:pPr algn="ctr"/>
            <a:r>
              <a:rPr lang="en-US" sz="4000" b="1" dirty="0"/>
              <a:t>Monthly Provider Updates</a:t>
            </a:r>
          </a:p>
        </p:txBody>
      </p:sp>
      <p:pic>
        <p:nvPicPr>
          <p:cNvPr id="9" name="Content Placeholder 8">
            <a:extLst>
              <a:ext uri="{FF2B5EF4-FFF2-40B4-BE49-F238E27FC236}">
                <a16:creationId xmlns:a16="http://schemas.microsoft.com/office/drawing/2014/main" id="{D428FBBE-5B6F-4F04-AE77-35D455A53740}"/>
              </a:ext>
            </a:extLst>
          </p:cNvPr>
          <p:cNvPicPr>
            <a:picLocks noGrp="1" noChangeAspect="1"/>
          </p:cNvPicPr>
          <p:nvPr>
            <p:ph idx="1"/>
          </p:nvPr>
        </p:nvPicPr>
        <p:blipFill>
          <a:blip r:embed="rId2"/>
          <a:stretch>
            <a:fillRect/>
          </a:stretch>
        </p:blipFill>
        <p:spPr>
          <a:xfrm>
            <a:off x="5082989" y="2186108"/>
            <a:ext cx="3331524" cy="3116356"/>
          </a:xfrm>
        </p:spPr>
      </p:pic>
      <p:sp>
        <p:nvSpPr>
          <p:cNvPr id="6" name="TextBox 5">
            <a:extLst>
              <a:ext uri="{FF2B5EF4-FFF2-40B4-BE49-F238E27FC236}">
                <a16:creationId xmlns:a16="http://schemas.microsoft.com/office/drawing/2014/main" id="{B3579B30-FA81-42BD-B3E6-496B40D370D0}"/>
              </a:ext>
            </a:extLst>
          </p:cNvPr>
          <p:cNvSpPr txBox="1"/>
          <p:nvPr/>
        </p:nvSpPr>
        <p:spPr>
          <a:xfrm>
            <a:off x="977131" y="2254677"/>
            <a:ext cx="3594869" cy="2585323"/>
          </a:xfrm>
          <a:prstGeom prst="rect">
            <a:avLst/>
          </a:prstGeom>
          <a:noFill/>
        </p:spPr>
        <p:txBody>
          <a:bodyPr wrap="square">
            <a:spAutoFit/>
          </a:bodyPr>
          <a:lstStyle/>
          <a:p>
            <a:pPr marL="257175" indent="-257175">
              <a:buFont typeface="Arial" panose="020B0604020202020204" pitchFamily="34" charset="0"/>
              <a:buChar char="•"/>
            </a:pPr>
            <a:r>
              <a:rPr lang="en-US" dirty="0"/>
              <a:t>Stay informed by signing up to receive our Monthly Provider Update!</a:t>
            </a:r>
          </a:p>
          <a:p>
            <a:endParaRPr lang="en-US" dirty="0"/>
          </a:p>
          <a:p>
            <a:pPr marL="257175" indent="-257175">
              <a:buFont typeface="Arial" panose="020B0604020202020204" pitchFamily="34" charset="0"/>
              <a:buChar char="•"/>
            </a:pPr>
            <a:r>
              <a:rPr lang="en-US" dirty="0"/>
              <a:t>You can sign up and find our monthly newsletter and supplemental bulletins on Meridian’s Bulletin page: </a:t>
            </a:r>
          </a:p>
          <a:p>
            <a:endParaRPr lang="en-US" dirty="0">
              <a:hlinkClick r:id="rId3"/>
            </a:endParaRPr>
          </a:p>
        </p:txBody>
      </p:sp>
      <p:sp>
        <p:nvSpPr>
          <p:cNvPr id="3" name="TextBox 2">
            <a:extLst>
              <a:ext uri="{FF2B5EF4-FFF2-40B4-BE49-F238E27FC236}">
                <a16:creationId xmlns:a16="http://schemas.microsoft.com/office/drawing/2014/main" id="{0C5D19DD-8AAC-4B7F-B154-FC9208AAB69E}"/>
              </a:ext>
            </a:extLst>
          </p:cNvPr>
          <p:cNvSpPr txBox="1"/>
          <p:nvPr/>
        </p:nvSpPr>
        <p:spPr>
          <a:xfrm>
            <a:off x="1187482" y="4656133"/>
            <a:ext cx="4077206" cy="646331"/>
          </a:xfrm>
          <a:prstGeom prst="rect">
            <a:avLst/>
          </a:prstGeom>
          <a:noFill/>
        </p:spPr>
        <p:txBody>
          <a:bodyPr wrap="none" rtlCol="0">
            <a:spAutoFit/>
          </a:bodyPr>
          <a:lstStyle/>
          <a:p>
            <a:r>
              <a:rPr lang="en-US" dirty="0">
                <a:hlinkClick r:id="rId3"/>
              </a:rPr>
              <a:t>mimeridian.com/providers/bulletins.html</a:t>
            </a:r>
            <a:endParaRPr lang="en-US" dirty="0"/>
          </a:p>
          <a:p>
            <a:endParaRPr lang="en-US" dirty="0"/>
          </a:p>
        </p:txBody>
      </p:sp>
    </p:spTree>
    <p:extLst>
      <p:ext uri="{BB962C8B-B14F-4D97-AF65-F5344CB8AC3E}">
        <p14:creationId xmlns:p14="http://schemas.microsoft.com/office/powerpoint/2010/main" val="3392322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792A-188B-43E1-A1B0-D89F26A79A1A}"/>
              </a:ext>
            </a:extLst>
          </p:cNvPr>
          <p:cNvSpPr>
            <a:spLocks noGrp="1"/>
          </p:cNvSpPr>
          <p:nvPr>
            <p:ph type="title"/>
          </p:nvPr>
        </p:nvSpPr>
        <p:spPr/>
        <p:txBody>
          <a:bodyPr/>
          <a:lstStyle/>
          <a:p>
            <a:pPr algn="ctr"/>
            <a:r>
              <a:rPr lang="en-US" sz="4000" b="1" dirty="0">
                <a:solidFill>
                  <a:srgbClr val="000000"/>
                </a:solidFill>
              </a:rPr>
              <a:t>Pharmacy</a:t>
            </a:r>
            <a:r>
              <a:rPr lang="en-US" dirty="0">
                <a:solidFill>
                  <a:srgbClr val="000000"/>
                </a:solidFill>
                <a:latin typeface="Calibri" panose="020F0502020204030204" pitchFamily="34" charset="0"/>
              </a:rPr>
              <a:t> </a:t>
            </a:r>
            <a:endParaRPr lang="en-US" dirty="0"/>
          </a:p>
        </p:txBody>
      </p:sp>
      <p:sp>
        <p:nvSpPr>
          <p:cNvPr id="3" name="Content Placeholder 2">
            <a:extLst>
              <a:ext uri="{FF2B5EF4-FFF2-40B4-BE49-F238E27FC236}">
                <a16:creationId xmlns:a16="http://schemas.microsoft.com/office/drawing/2014/main" id="{382E73A0-31CE-4A0C-BD32-B40DDFAC2DFD}"/>
              </a:ext>
            </a:extLst>
          </p:cNvPr>
          <p:cNvSpPr>
            <a:spLocks noGrp="1"/>
          </p:cNvSpPr>
          <p:nvPr>
            <p:ph idx="1"/>
          </p:nvPr>
        </p:nvSpPr>
        <p:spPr>
          <a:xfrm>
            <a:off x="803311" y="1876996"/>
            <a:ext cx="7886700" cy="4351338"/>
          </a:xfrm>
        </p:spPr>
        <p:txBody>
          <a:bodyPr>
            <a:normAutofit/>
          </a:bodyPr>
          <a:lstStyle/>
          <a:p>
            <a:r>
              <a:rPr lang="en-US" sz="1800" dirty="0">
                <a:solidFill>
                  <a:srgbClr val="000000"/>
                </a:solidFill>
              </a:rPr>
              <a:t>The Pharmacy Benefit Manger (PBM) has changed to CVS. </a:t>
            </a:r>
          </a:p>
          <a:p>
            <a:r>
              <a:rPr lang="en-US" sz="1800" dirty="0">
                <a:solidFill>
                  <a:srgbClr val="000000"/>
                </a:solidFill>
              </a:rPr>
              <a:t>Members will receive new ID cards. </a:t>
            </a:r>
          </a:p>
          <a:p>
            <a:r>
              <a:rPr lang="en-US" sz="1800" dirty="0">
                <a:solidFill>
                  <a:srgbClr val="000000"/>
                </a:solidFill>
              </a:rPr>
              <a:t>For pharmacy self-administered medications, a prior authorization can be submitted electronically through </a:t>
            </a:r>
            <a:r>
              <a:rPr lang="en-US" sz="1800" dirty="0" err="1">
                <a:solidFill>
                  <a:srgbClr val="000000"/>
                </a:solidFill>
              </a:rPr>
              <a:t>covermymeds</a:t>
            </a:r>
            <a:r>
              <a:rPr lang="en-US" sz="1800" dirty="0">
                <a:solidFill>
                  <a:srgbClr val="000000"/>
                </a:solidFill>
              </a:rPr>
              <a:t>. </a:t>
            </a:r>
          </a:p>
          <a:p>
            <a:pPr lvl="1"/>
            <a:r>
              <a:rPr lang="en-US" sz="1650" dirty="0">
                <a:solidFill>
                  <a:srgbClr val="000000"/>
                </a:solidFill>
              </a:rPr>
              <a:t>To register, please go to </a:t>
            </a:r>
            <a:r>
              <a:rPr lang="en-US" sz="1650" b="1" dirty="0">
                <a:solidFill>
                  <a:srgbClr val="000000"/>
                </a:solidFill>
              </a:rPr>
              <a:t>account.covermymeds.com</a:t>
            </a:r>
            <a:r>
              <a:rPr lang="en-US" sz="1650" dirty="0">
                <a:solidFill>
                  <a:srgbClr val="000000"/>
                </a:solidFill>
              </a:rPr>
              <a:t>. </a:t>
            </a:r>
          </a:p>
          <a:p>
            <a:pPr lvl="1"/>
            <a:r>
              <a:rPr lang="en-US" sz="1650" dirty="0">
                <a:solidFill>
                  <a:srgbClr val="000000"/>
                </a:solidFill>
              </a:rPr>
              <a:t>The </a:t>
            </a:r>
            <a:r>
              <a:rPr lang="en-US" sz="1650" dirty="0" err="1">
                <a:solidFill>
                  <a:srgbClr val="000000"/>
                </a:solidFill>
              </a:rPr>
              <a:t>covermymeds</a:t>
            </a:r>
            <a:r>
              <a:rPr lang="en-US" sz="1650" dirty="0">
                <a:solidFill>
                  <a:srgbClr val="000000"/>
                </a:solidFill>
              </a:rPr>
              <a:t> account can be used by the provider to initiate, access, and submit prior authorization requests. </a:t>
            </a:r>
            <a:endParaRPr lang="en-US" sz="1650" dirty="0"/>
          </a:p>
          <a:p>
            <a:pPr marL="0" indent="0">
              <a:buNone/>
            </a:pPr>
            <a:endParaRPr lang="en-US" sz="1800" dirty="0"/>
          </a:p>
          <a:p>
            <a:pPr marL="0" indent="0" algn="ctr">
              <a:buNone/>
            </a:pPr>
            <a:endParaRPr lang="en-US" sz="1800" dirty="0"/>
          </a:p>
          <a:p>
            <a:pPr marL="0" indent="0" algn="ctr">
              <a:buNone/>
            </a:pPr>
            <a:r>
              <a:rPr lang="en-US" sz="1800" dirty="0"/>
              <a:t>To see more information, visit: </a:t>
            </a:r>
            <a:r>
              <a:rPr lang="en-US" sz="1800" dirty="0" err="1">
                <a:hlinkClick r:id="rId2"/>
              </a:rPr>
              <a:t>CoverMyMeds</a:t>
            </a:r>
            <a:r>
              <a:rPr lang="en-US" sz="1800" dirty="0">
                <a:hlinkClick r:id="rId2"/>
              </a:rPr>
              <a:t> Provider Quick Start Guide</a:t>
            </a:r>
            <a:endParaRPr lang="en-US" sz="1800" dirty="0"/>
          </a:p>
          <a:p>
            <a:pPr marL="0" indent="0">
              <a:buNone/>
            </a:pPr>
            <a:endParaRPr lang="en-US" dirty="0"/>
          </a:p>
        </p:txBody>
      </p:sp>
    </p:spTree>
    <p:extLst>
      <p:ext uri="{BB962C8B-B14F-4D97-AF65-F5344CB8AC3E}">
        <p14:creationId xmlns:p14="http://schemas.microsoft.com/office/powerpoint/2010/main" val="1315773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C5680-066E-4128-AE42-C845D1A6BE33}"/>
              </a:ext>
            </a:extLst>
          </p:cNvPr>
          <p:cNvSpPr>
            <a:spLocks noGrp="1"/>
          </p:cNvSpPr>
          <p:nvPr>
            <p:ph type="title"/>
          </p:nvPr>
        </p:nvSpPr>
        <p:spPr/>
        <p:txBody>
          <a:bodyPr/>
          <a:lstStyle/>
          <a:p>
            <a:pPr algn="ctr"/>
            <a:r>
              <a:rPr lang="en-US" b="0" dirty="0"/>
              <a:t>My Contact Information</a:t>
            </a:r>
          </a:p>
        </p:txBody>
      </p:sp>
      <p:sp>
        <p:nvSpPr>
          <p:cNvPr id="3" name="Content Placeholder 2">
            <a:extLst>
              <a:ext uri="{FF2B5EF4-FFF2-40B4-BE49-F238E27FC236}">
                <a16:creationId xmlns:a16="http://schemas.microsoft.com/office/drawing/2014/main" id="{79E71035-E641-4412-A452-4FAB30786469}"/>
              </a:ext>
            </a:extLst>
          </p:cNvPr>
          <p:cNvSpPr>
            <a:spLocks noGrp="1"/>
          </p:cNvSpPr>
          <p:nvPr>
            <p:ph idx="1"/>
          </p:nvPr>
        </p:nvSpPr>
        <p:spPr>
          <a:xfrm>
            <a:off x="2042502" y="2505468"/>
            <a:ext cx="5285239" cy="1847065"/>
          </a:xfrm>
        </p:spPr>
        <p:txBody>
          <a:bodyPr>
            <a:normAutofit/>
          </a:bodyPr>
          <a:lstStyle/>
          <a:p>
            <a:pPr marL="0" indent="0" algn="ctr">
              <a:buNone/>
            </a:pPr>
            <a:r>
              <a:rPr lang="en-US" dirty="0"/>
              <a:t>Nancy </a:t>
            </a:r>
            <a:r>
              <a:rPr lang="en-US" dirty="0" err="1"/>
              <a:t>Paskel</a:t>
            </a:r>
            <a:endParaRPr lang="en-US" dirty="0"/>
          </a:p>
          <a:p>
            <a:pPr marL="0" indent="0" algn="ctr">
              <a:buNone/>
            </a:pPr>
            <a:r>
              <a:rPr lang="en-US" dirty="0"/>
              <a:t>Phone: 313-820-2917</a:t>
            </a:r>
          </a:p>
          <a:p>
            <a:pPr marL="0" indent="0" algn="ctr">
              <a:buNone/>
            </a:pPr>
            <a:r>
              <a:rPr lang="en-US" dirty="0"/>
              <a:t>Email: nancy.paskel@centene.com</a:t>
            </a:r>
          </a:p>
        </p:txBody>
      </p:sp>
    </p:spTree>
    <p:extLst>
      <p:ext uri="{BB962C8B-B14F-4D97-AF65-F5344CB8AC3E}">
        <p14:creationId xmlns:p14="http://schemas.microsoft.com/office/powerpoint/2010/main" val="19613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5B4510-CEF4-4A8D-A145-E551A3040BD0}"/>
              </a:ext>
            </a:extLst>
          </p:cNvPr>
          <p:cNvSpPr>
            <a:spLocks noGrp="1"/>
          </p:cNvSpPr>
          <p:nvPr>
            <p:ph idx="1"/>
          </p:nvPr>
        </p:nvSpPr>
        <p:spPr>
          <a:xfrm>
            <a:off x="1066612" y="2810656"/>
            <a:ext cx="7736363" cy="2217608"/>
          </a:xfrm>
        </p:spPr>
        <p:txBody>
          <a:bodyPr>
            <a:normAutofit/>
          </a:bodyPr>
          <a:lstStyle/>
          <a:p>
            <a:pPr marL="0" indent="0" algn="ctr">
              <a:buNone/>
            </a:pPr>
            <a:r>
              <a:rPr lang="en-US" sz="4950" dirty="0"/>
              <a:t>Thank you!</a:t>
            </a:r>
          </a:p>
        </p:txBody>
      </p:sp>
    </p:spTree>
    <p:extLst>
      <p:ext uri="{BB962C8B-B14F-4D97-AF65-F5344CB8AC3E}">
        <p14:creationId xmlns:p14="http://schemas.microsoft.com/office/powerpoint/2010/main" val="2129148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C0298-61D2-4649-AF45-6AEC842774DE}"/>
              </a:ext>
            </a:extLst>
          </p:cNvPr>
          <p:cNvSpPr>
            <a:spLocks noGrp="1"/>
          </p:cNvSpPr>
          <p:nvPr>
            <p:ph type="title"/>
          </p:nvPr>
        </p:nvSpPr>
        <p:spPr/>
        <p:txBody>
          <a:bodyPr>
            <a:normAutofit/>
          </a:bodyPr>
          <a:lstStyle/>
          <a:p>
            <a:pPr algn="ctr"/>
            <a:r>
              <a:rPr lang="en-US" sz="4000" b="1" dirty="0">
                <a:solidFill>
                  <a:srgbClr val="000000"/>
                </a:solidFill>
              </a:rPr>
              <a:t>Secure Provider Portal </a:t>
            </a:r>
            <a:endParaRPr lang="en-US" sz="4000" b="1" dirty="0"/>
          </a:p>
        </p:txBody>
      </p:sp>
      <p:sp>
        <p:nvSpPr>
          <p:cNvPr id="3" name="Content Placeholder 2">
            <a:extLst>
              <a:ext uri="{FF2B5EF4-FFF2-40B4-BE49-F238E27FC236}">
                <a16:creationId xmlns:a16="http://schemas.microsoft.com/office/drawing/2014/main" id="{F024713C-CB63-410C-901D-7217A2623F2E}"/>
              </a:ext>
            </a:extLst>
          </p:cNvPr>
          <p:cNvSpPr>
            <a:spLocks noGrp="1"/>
          </p:cNvSpPr>
          <p:nvPr>
            <p:ph idx="1"/>
          </p:nvPr>
        </p:nvSpPr>
        <p:spPr>
          <a:xfrm>
            <a:off x="1077855" y="1920479"/>
            <a:ext cx="7608946" cy="3772817"/>
          </a:xfrm>
        </p:spPr>
        <p:txBody>
          <a:bodyPr>
            <a:normAutofit fontScale="62500" lnSpcReduction="20000"/>
          </a:bodyPr>
          <a:lstStyle/>
          <a:p>
            <a:r>
              <a:rPr lang="en-US" dirty="0">
                <a:solidFill>
                  <a:srgbClr val="000000"/>
                </a:solidFill>
                <a:latin typeface="Calibri" panose="020F0502020204030204" pitchFamily="34" charset="0"/>
              </a:rPr>
              <a:t>Meridian provider portal moved to Centene’s platform on</a:t>
            </a:r>
            <a:r>
              <a:rPr lang="en-US" b="1" dirty="0">
                <a:solidFill>
                  <a:srgbClr val="000000"/>
                </a:solidFill>
                <a:latin typeface="Calibri" panose="020F0502020204030204" pitchFamily="34" charset="0"/>
              </a:rPr>
              <a:t> April 1, 2022</a:t>
            </a:r>
            <a:r>
              <a:rPr lang="en-US" dirty="0">
                <a:solidFill>
                  <a:srgbClr val="000000"/>
                </a:solidFill>
                <a:latin typeface="Calibri" panose="020F0502020204030204" pitchFamily="34" charset="0"/>
              </a:rPr>
              <a:t>. </a:t>
            </a:r>
          </a:p>
          <a:p>
            <a:pPr lvl="1"/>
            <a:r>
              <a:rPr lang="en-US" dirty="0">
                <a:solidFill>
                  <a:schemeClr val="tx1"/>
                </a:solidFill>
              </a:rPr>
              <a:t>Driven by Tax ID Number (TIN)</a:t>
            </a:r>
          </a:p>
          <a:p>
            <a:pPr lvl="1"/>
            <a:r>
              <a:rPr lang="en-US" dirty="0">
                <a:solidFill>
                  <a:schemeClr val="tx1"/>
                </a:solidFill>
              </a:rPr>
              <a:t>Performs best in the current version of Chrome</a:t>
            </a:r>
          </a:p>
          <a:p>
            <a:pPr marL="0" indent="0">
              <a:buNone/>
            </a:pPr>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Registration and access to our new website and portal opened on March 1, 2022, for Meridian and MeridianComplete (Medicare-Medicaid Plan) at </a:t>
            </a:r>
            <a:r>
              <a:rPr lang="en-US" b="1" dirty="0">
                <a:solidFill>
                  <a:srgbClr val="000000"/>
                </a:solidFill>
                <a:latin typeface="Calibri" panose="020F0502020204030204" pitchFamily="34" charset="0"/>
              </a:rPr>
              <a:t>provider.mimeridian.com</a:t>
            </a:r>
            <a:r>
              <a:rPr lang="en-US" dirty="0">
                <a:solidFill>
                  <a:srgbClr val="000000"/>
                </a:solidFill>
                <a:latin typeface="Calibri" panose="020F0502020204030204" pitchFamily="34" charset="0"/>
              </a:rPr>
              <a:t>.</a:t>
            </a:r>
            <a:endParaRPr lang="en-US" b="1" dirty="0">
              <a:solidFill>
                <a:srgbClr val="000000"/>
              </a:solidFill>
              <a:latin typeface="Calibri" panose="020F0502020204030204" pitchFamily="34" charset="0"/>
            </a:endParaRPr>
          </a:p>
          <a:p>
            <a:pPr marL="0" indent="0">
              <a:buNone/>
            </a:pPr>
            <a:endParaRPr lang="en-US" b="1"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Our Ambetter from Meridian website and portal registration can be accessed at </a:t>
            </a:r>
            <a:r>
              <a:rPr lang="en-US" b="1" dirty="0">
                <a:solidFill>
                  <a:srgbClr val="000000"/>
                </a:solidFill>
                <a:latin typeface="Calibri" panose="020F0502020204030204" pitchFamily="34" charset="0"/>
              </a:rPr>
              <a:t>ambettermeridian.com</a:t>
            </a:r>
            <a:r>
              <a:rPr lang="en-US" dirty="0">
                <a:solidFill>
                  <a:srgbClr val="000000"/>
                </a:solidFill>
                <a:latin typeface="Calibri" panose="020F0502020204030204" pitchFamily="34" charset="0"/>
              </a:rPr>
              <a:t>.</a:t>
            </a:r>
            <a:r>
              <a:rPr lang="en-US" b="1" dirty="0">
                <a:solidFill>
                  <a:srgbClr val="000000"/>
                </a:solidFill>
                <a:latin typeface="Calibri" panose="020F0502020204030204" pitchFamily="34" charset="0"/>
              </a:rPr>
              <a:t> </a:t>
            </a:r>
          </a:p>
          <a:p>
            <a:pPr lvl="1"/>
            <a:r>
              <a:rPr lang="en-US" dirty="0">
                <a:solidFill>
                  <a:srgbClr val="000000"/>
                </a:solidFill>
                <a:latin typeface="Calibri" panose="020F0502020204030204" pitchFamily="34" charset="0"/>
              </a:rPr>
              <a:t>Ambetter was previously our Commercial/Marketplace product</a:t>
            </a:r>
            <a:endParaRPr lang="en-US" i="0" u="none" strike="noStrike" baseline="0" dirty="0">
              <a:solidFill>
                <a:srgbClr val="000000"/>
              </a:solidFill>
              <a:latin typeface="Calibri" panose="020F0502020204030204" pitchFamily="34" charset="0"/>
            </a:endParaRPr>
          </a:p>
          <a:p>
            <a:endParaRPr lang="en-US"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Lakeland’s contract only includes Medicaid, MeridianComplete, and Ambetter from Meridian products.</a:t>
            </a:r>
          </a:p>
          <a:p>
            <a:pPr marL="0" indent="0">
              <a:buNone/>
            </a:pPr>
            <a:endParaRPr lang="en-US" b="1" dirty="0">
              <a:solidFill>
                <a:srgbClr val="000000"/>
              </a:solidFill>
              <a:latin typeface="Calibri" panose="020F0502020204030204" pitchFamily="34" charset="0"/>
            </a:endParaRPr>
          </a:p>
          <a:p>
            <a:pPr marL="0" indent="0">
              <a:buNone/>
            </a:pPr>
            <a:endParaRPr lang="en-US" b="1" dirty="0">
              <a:solidFill>
                <a:srgbClr val="000000"/>
              </a:solidFill>
              <a:latin typeface="Calibri" panose="020F0502020204030204" pitchFamily="34" charset="0"/>
            </a:endParaRPr>
          </a:p>
          <a:p>
            <a:pPr marL="0" indent="0">
              <a:buNone/>
            </a:pPr>
            <a:endParaRPr lang="en-US" b="1" dirty="0">
              <a:solidFill>
                <a:srgbClr val="000000"/>
              </a:solidFill>
              <a:latin typeface="Calibri" panose="020F0502020204030204" pitchFamily="34" charset="0"/>
            </a:endParaRPr>
          </a:p>
          <a:p>
            <a:pPr marL="0" indent="0">
              <a:buNone/>
            </a:pPr>
            <a:endParaRPr lang="en-US" dirty="0">
              <a:solidFill>
                <a:srgbClr val="000000"/>
              </a:solidFill>
              <a:latin typeface="Calibri" panose="020F0502020204030204" pitchFamily="34" charset="0"/>
            </a:endParaRPr>
          </a:p>
          <a:p>
            <a:pPr marL="0" indent="0">
              <a:buNone/>
            </a:pPr>
            <a:endParaRPr lang="en-US"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488062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5C293-364F-4645-AFBB-F1F4512B4311}"/>
              </a:ext>
            </a:extLst>
          </p:cNvPr>
          <p:cNvSpPr>
            <a:spLocks noGrp="1"/>
          </p:cNvSpPr>
          <p:nvPr>
            <p:ph type="title"/>
          </p:nvPr>
        </p:nvSpPr>
        <p:spPr/>
        <p:txBody>
          <a:bodyPr>
            <a:normAutofit/>
          </a:bodyPr>
          <a:lstStyle/>
          <a:p>
            <a:pPr algn="ctr"/>
            <a:r>
              <a:rPr lang="en-US" sz="4000" b="1" dirty="0"/>
              <a:t>Provider Portal Functions</a:t>
            </a:r>
          </a:p>
        </p:txBody>
      </p:sp>
      <p:sp>
        <p:nvSpPr>
          <p:cNvPr id="3" name="Content Placeholder 2">
            <a:extLst>
              <a:ext uri="{FF2B5EF4-FFF2-40B4-BE49-F238E27FC236}">
                <a16:creationId xmlns:a16="http://schemas.microsoft.com/office/drawing/2014/main" id="{65D69A38-ED88-419D-A6BF-C0A75C5A4811}"/>
              </a:ext>
            </a:extLst>
          </p:cNvPr>
          <p:cNvSpPr>
            <a:spLocks noGrp="1"/>
          </p:cNvSpPr>
          <p:nvPr>
            <p:ph idx="1"/>
          </p:nvPr>
        </p:nvSpPr>
        <p:spPr>
          <a:xfrm>
            <a:off x="957423" y="1866721"/>
            <a:ext cx="7886700" cy="4351338"/>
          </a:xfrm>
        </p:spPr>
        <p:txBody>
          <a:bodyPr>
            <a:normAutofit/>
          </a:bodyPr>
          <a:lstStyle/>
          <a:p>
            <a:pPr marL="214313" indent="-214313"/>
            <a:r>
              <a:rPr lang="en-US" sz="1650" dirty="0"/>
              <a:t>Portal Features and Benefits: </a:t>
            </a:r>
          </a:p>
          <a:p>
            <a:pPr marL="600075" lvl="1" indent="-257175">
              <a:buSzPct val="70000"/>
              <a:buFont typeface="Courier New" panose="02070309020205020404" pitchFamily="49" charset="0"/>
              <a:buChar char="o"/>
            </a:pPr>
            <a:r>
              <a:rPr lang="en-US" sz="1650" dirty="0"/>
              <a:t>Member Eligibility</a:t>
            </a:r>
          </a:p>
          <a:p>
            <a:pPr marL="600075" lvl="1" indent="-257175">
              <a:buSzPct val="70000"/>
              <a:buFont typeface="Courier New" panose="02070309020205020404" pitchFamily="49" charset="0"/>
              <a:buChar char="o"/>
            </a:pPr>
            <a:r>
              <a:rPr lang="en-US" sz="1650" dirty="0"/>
              <a:t>Patient List (only PCP / PCP Organizations)</a:t>
            </a:r>
          </a:p>
          <a:p>
            <a:pPr marL="600075" lvl="1" indent="-257175">
              <a:buSzPct val="70000"/>
              <a:buFont typeface="Courier New" panose="02070309020205020404" pitchFamily="49" charset="0"/>
              <a:buChar char="o"/>
            </a:pPr>
            <a:r>
              <a:rPr lang="en-US" sz="1650" dirty="0"/>
              <a:t>Viewing and Submitting Authorizations</a:t>
            </a:r>
          </a:p>
          <a:p>
            <a:pPr marL="600075" lvl="1" indent="-257175">
              <a:buSzPct val="70000"/>
              <a:buFont typeface="Courier New" panose="02070309020205020404" pitchFamily="49" charset="0"/>
              <a:buChar char="o"/>
            </a:pPr>
            <a:r>
              <a:rPr lang="en-US" sz="1650" dirty="0"/>
              <a:t>Viewing Claims Information/status</a:t>
            </a:r>
          </a:p>
          <a:p>
            <a:pPr marL="600075" lvl="1" indent="-257175">
              <a:buSzPct val="70000"/>
              <a:buFont typeface="Courier New" panose="02070309020205020404" pitchFamily="49" charset="0"/>
              <a:buChar char="o"/>
            </a:pPr>
            <a:r>
              <a:rPr lang="en-US" sz="1650" dirty="0"/>
              <a:t>Claim Submission</a:t>
            </a:r>
          </a:p>
          <a:p>
            <a:pPr marL="600075" lvl="1" indent="-257175">
              <a:buSzPct val="70000"/>
              <a:buFont typeface="Courier New" panose="02070309020205020404" pitchFamily="49" charset="0"/>
              <a:buChar char="o"/>
            </a:pPr>
            <a:r>
              <a:rPr lang="en-US" sz="1650" dirty="0"/>
              <a:t>Patient Schedule of Benefits</a:t>
            </a:r>
          </a:p>
          <a:p>
            <a:pPr marL="942975" lvl="2" indent="-257175">
              <a:buSzPct val="70000"/>
              <a:buFont typeface="Courier New" panose="02070309020205020404" pitchFamily="49" charset="0"/>
              <a:buChar char="o"/>
            </a:pPr>
            <a:r>
              <a:rPr lang="en-US" dirty="0"/>
              <a:t>Only available in the Ambetter from Meridian portal, under check eligibility-cost sharing. Benefit usage is also a good tool.</a:t>
            </a:r>
          </a:p>
          <a:p>
            <a:pPr marL="342900" lvl="1" indent="0">
              <a:buSzPct val="70000"/>
              <a:buNone/>
            </a:pPr>
            <a:endParaRPr lang="en-US" sz="1650" dirty="0"/>
          </a:p>
          <a:p>
            <a:pPr marL="342900" lvl="1" indent="0">
              <a:buSzPct val="70000"/>
              <a:buNone/>
            </a:pPr>
            <a:r>
              <a:rPr lang="en-US" sz="1650" dirty="0"/>
              <a:t>Once logged in, you can access the step-by-step guide, which provides instructions to navigate the portal. </a:t>
            </a:r>
            <a:r>
              <a:rPr lang="en-US" sz="1500" dirty="0">
                <a:hlinkClick r:id="rId2"/>
              </a:rPr>
              <a:t>Secure Provider Portal Quick Start Guide</a:t>
            </a:r>
            <a:endParaRPr lang="en-US" sz="1500" dirty="0"/>
          </a:p>
          <a:p>
            <a:pPr marL="0" indent="0">
              <a:buNone/>
            </a:pPr>
            <a:endParaRPr lang="en-US" sz="1500" dirty="0"/>
          </a:p>
        </p:txBody>
      </p:sp>
    </p:spTree>
    <p:extLst>
      <p:ext uri="{BB962C8B-B14F-4D97-AF65-F5344CB8AC3E}">
        <p14:creationId xmlns:p14="http://schemas.microsoft.com/office/powerpoint/2010/main" val="219531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9860-8472-4314-8D2C-2DD590654461}"/>
              </a:ext>
            </a:extLst>
          </p:cNvPr>
          <p:cNvSpPr>
            <a:spLocks noGrp="1"/>
          </p:cNvSpPr>
          <p:nvPr>
            <p:ph type="title"/>
          </p:nvPr>
        </p:nvSpPr>
        <p:spPr/>
        <p:txBody>
          <a:bodyPr>
            <a:normAutofit/>
          </a:bodyPr>
          <a:lstStyle/>
          <a:p>
            <a:pPr algn="ctr"/>
            <a:r>
              <a:rPr lang="en-US" sz="4000" b="1" dirty="0"/>
              <a:t>Member ID Cards</a:t>
            </a:r>
          </a:p>
        </p:txBody>
      </p:sp>
      <p:sp>
        <p:nvSpPr>
          <p:cNvPr id="3" name="Content Placeholder 2">
            <a:extLst>
              <a:ext uri="{FF2B5EF4-FFF2-40B4-BE49-F238E27FC236}">
                <a16:creationId xmlns:a16="http://schemas.microsoft.com/office/drawing/2014/main" id="{47978CDB-98D7-4454-B2A8-DD940AADADDB}"/>
              </a:ext>
            </a:extLst>
          </p:cNvPr>
          <p:cNvSpPr>
            <a:spLocks noGrp="1"/>
          </p:cNvSpPr>
          <p:nvPr>
            <p:ph idx="1"/>
          </p:nvPr>
        </p:nvSpPr>
        <p:spPr/>
        <p:txBody>
          <a:bodyPr/>
          <a:lstStyle/>
          <a:p>
            <a:pPr marL="0" indent="0" algn="ctr">
              <a:buNone/>
            </a:pPr>
            <a:r>
              <a:rPr lang="en-US" sz="1500" dirty="0">
                <a:solidFill>
                  <a:srgbClr val="000000"/>
                </a:solidFill>
                <a:latin typeface="Calibri" panose="020F0502020204030204" pitchFamily="34" charset="0"/>
              </a:rPr>
              <a:t>Our members will receive new member ID cards by April. You should confirm eligibility by using the new member’s number through the secure provider portal. </a:t>
            </a:r>
            <a:endParaRPr lang="en-US" dirty="0"/>
          </a:p>
        </p:txBody>
      </p:sp>
      <p:pic>
        <p:nvPicPr>
          <p:cNvPr id="5" name="Picture 4">
            <a:extLst>
              <a:ext uri="{FF2B5EF4-FFF2-40B4-BE49-F238E27FC236}">
                <a16:creationId xmlns:a16="http://schemas.microsoft.com/office/drawing/2014/main" id="{2D1BBB04-DDE3-4BC0-8225-9B8714E4C347}"/>
              </a:ext>
            </a:extLst>
          </p:cNvPr>
          <p:cNvPicPr>
            <a:picLocks noChangeAspect="1"/>
          </p:cNvPicPr>
          <p:nvPr/>
        </p:nvPicPr>
        <p:blipFill>
          <a:blip r:embed="rId2"/>
          <a:stretch>
            <a:fillRect/>
          </a:stretch>
        </p:blipFill>
        <p:spPr>
          <a:xfrm>
            <a:off x="2514118" y="2849042"/>
            <a:ext cx="4115765" cy="2547310"/>
          </a:xfrm>
          <a:prstGeom prst="rect">
            <a:avLst/>
          </a:prstGeom>
        </p:spPr>
      </p:pic>
      <p:sp>
        <p:nvSpPr>
          <p:cNvPr id="6" name="TextBox 5">
            <a:extLst>
              <a:ext uri="{FF2B5EF4-FFF2-40B4-BE49-F238E27FC236}">
                <a16:creationId xmlns:a16="http://schemas.microsoft.com/office/drawing/2014/main" id="{7DEFDCA0-86D3-4CD8-8F3A-7697B39CF031}"/>
              </a:ext>
            </a:extLst>
          </p:cNvPr>
          <p:cNvSpPr txBox="1"/>
          <p:nvPr/>
        </p:nvSpPr>
        <p:spPr>
          <a:xfrm>
            <a:off x="3089933" y="5599385"/>
            <a:ext cx="2964134" cy="253916"/>
          </a:xfrm>
          <a:prstGeom prst="rect">
            <a:avLst/>
          </a:prstGeom>
          <a:noFill/>
        </p:spPr>
        <p:txBody>
          <a:bodyPr wrap="square" rtlCol="0">
            <a:spAutoFit/>
          </a:bodyPr>
          <a:lstStyle/>
          <a:p>
            <a:pPr algn="ctr"/>
            <a:r>
              <a:rPr lang="en-US" sz="1050" i="1" dirty="0">
                <a:solidFill>
                  <a:srgbClr val="000000"/>
                </a:solidFill>
                <a:latin typeface="Calibri" panose="020F0502020204030204" pitchFamily="34" charset="0"/>
              </a:rPr>
              <a:t>A handout will be available at the Meridian Table.</a:t>
            </a:r>
            <a:endParaRPr lang="en-US" sz="1050" i="1" dirty="0"/>
          </a:p>
        </p:txBody>
      </p:sp>
    </p:spTree>
    <p:extLst>
      <p:ext uri="{BB962C8B-B14F-4D97-AF65-F5344CB8AC3E}">
        <p14:creationId xmlns:p14="http://schemas.microsoft.com/office/powerpoint/2010/main" val="682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2D30-4526-4F85-A5EE-19545FDDB41F}"/>
              </a:ext>
            </a:extLst>
          </p:cNvPr>
          <p:cNvSpPr>
            <a:spLocks noGrp="1"/>
          </p:cNvSpPr>
          <p:nvPr>
            <p:ph type="title"/>
          </p:nvPr>
        </p:nvSpPr>
        <p:spPr/>
        <p:txBody>
          <a:bodyPr>
            <a:normAutofit/>
          </a:bodyPr>
          <a:lstStyle/>
          <a:p>
            <a:pPr algn="ctr"/>
            <a:r>
              <a:rPr lang="en-US" sz="4000" b="1" dirty="0"/>
              <a:t>Claims Submissions</a:t>
            </a:r>
          </a:p>
        </p:txBody>
      </p:sp>
      <p:sp>
        <p:nvSpPr>
          <p:cNvPr id="3" name="Content Placeholder 2">
            <a:extLst>
              <a:ext uri="{FF2B5EF4-FFF2-40B4-BE49-F238E27FC236}">
                <a16:creationId xmlns:a16="http://schemas.microsoft.com/office/drawing/2014/main" id="{28972E1A-5228-4221-89C4-C4F1F245B1BC}"/>
              </a:ext>
            </a:extLst>
          </p:cNvPr>
          <p:cNvSpPr>
            <a:spLocks noGrp="1"/>
          </p:cNvSpPr>
          <p:nvPr>
            <p:ph idx="1"/>
          </p:nvPr>
        </p:nvSpPr>
        <p:spPr>
          <a:xfrm>
            <a:off x="1077855" y="2057401"/>
            <a:ext cx="7608946" cy="2136939"/>
          </a:xfrm>
        </p:spPr>
        <p:txBody>
          <a:bodyPr/>
          <a:lstStyle/>
          <a:p>
            <a:pPr marL="0" indent="0" algn="ctr">
              <a:buNone/>
            </a:pPr>
            <a:r>
              <a:rPr lang="en-US" sz="1500" dirty="0"/>
              <a:t>For more specific details, please visit </a:t>
            </a:r>
            <a:r>
              <a:rPr lang="en-US" sz="1500" b="1" dirty="0"/>
              <a:t>mimeridian.com </a:t>
            </a:r>
            <a:r>
              <a:rPr lang="en-US" sz="1500" dirty="0"/>
              <a:t>to access the Billing Manual.</a:t>
            </a:r>
          </a:p>
          <a:p>
            <a:pPr marL="0" indent="0" algn="ctr">
              <a:buNone/>
            </a:pPr>
            <a:endParaRPr lang="en-US" sz="1500" dirty="0"/>
          </a:p>
          <a:p>
            <a:pPr marL="0" indent="0" algn="ctr">
              <a:buNone/>
            </a:pPr>
            <a:endParaRPr lang="en-US" sz="1500" dirty="0"/>
          </a:p>
          <a:p>
            <a:pPr marL="0" indent="0">
              <a:buNone/>
            </a:pPr>
            <a:endParaRPr lang="en-US" dirty="0"/>
          </a:p>
        </p:txBody>
      </p:sp>
      <p:pic>
        <p:nvPicPr>
          <p:cNvPr id="7" name="Picture 6">
            <a:extLst>
              <a:ext uri="{FF2B5EF4-FFF2-40B4-BE49-F238E27FC236}">
                <a16:creationId xmlns:a16="http://schemas.microsoft.com/office/drawing/2014/main" id="{D16FE44B-4C54-4A72-BC07-CC6193D409C1}"/>
              </a:ext>
            </a:extLst>
          </p:cNvPr>
          <p:cNvPicPr>
            <a:picLocks noChangeAspect="1"/>
          </p:cNvPicPr>
          <p:nvPr/>
        </p:nvPicPr>
        <p:blipFill>
          <a:blip r:embed="rId2"/>
          <a:stretch>
            <a:fillRect/>
          </a:stretch>
        </p:blipFill>
        <p:spPr>
          <a:xfrm>
            <a:off x="1688871" y="2629309"/>
            <a:ext cx="6386912" cy="2563412"/>
          </a:xfrm>
          <a:prstGeom prst="rect">
            <a:avLst/>
          </a:prstGeom>
        </p:spPr>
      </p:pic>
    </p:spTree>
    <p:extLst>
      <p:ext uri="{BB962C8B-B14F-4D97-AF65-F5344CB8AC3E}">
        <p14:creationId xmlns:p14="http://schemas.microsoft.com/office/powerpoint/2010/main" val="3969614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F2D30-4526-4F85-A5EE-19545FDDB41F}"/>
              </a:ext>
            </a:extLst>
          </p:cNvPr>
          <p:cNvSpPr>
            <a:spLocks noGrp="1"/>
          </p:cNvSpPr>
          <p:nvPr>
            <p:ph type="title"/>
          </p:nvPr>
        </p:nvSpPr>
        <p:spPr/>
        <p:txBody>
          <a:bodyPr>
            <a:normAutofit/>
          </a:bodyPr>
          <a:lstStyle/>
          <a:p>
            <a:pPr algn="ctr"/>
            <a:r>
              <a:rPr lang="en-US" sz="4000" b="1" dirty="0"/>
              <a:t>Claims Submissions</a:t>
            </a:r>
          </a:p>
        </p:txBody>
      </p:sp>
      <p:sp>
        <p:nvSpPr>
          <p:cNvPr id="3" name="Content Placeholder 2">
            <a:extLst>
              <a:ext uri="{FF2B5EF4-FFF2-40B4-BE49-F238E27FC236}">
                <a16:creationId xmlns:a16="http://schemas.microsoft.com/office/drawing/2014/main" id="{28972E1A-5228-4221-89C4-C4F1F245B1BC}"/>
              </a:ext>
            </a:extLst>
          </p:cNvPr>
          <p:cNvSpPr>
            <a:spLocks noGrp="1"/>
          </p:cNvSpPr>
          <p:nvPr>
            <p:ph idx="1"/>
          </p:nvPr>
        </p:nvSpPr>
        <p:spPr>
          <a:xfrm>
            <a:off x="906052" y="1907818"/>
            <a:ext cx="7886700" cy="4351338"/>
          </a:xfrm>
        </p:spPr>
        <p:txBody>
          <a:bodyPr/>
          <a:lstStyle/>
          <a:p>
            <a:pPr marL="0" indent="0" algn="ctr">
              <a:buNone/>
            </a:pPr>
            <a:r>
              <a:rPr lang="en-US" sz="1800" dirty="0"/>
              <a:t>To ensure you are sending your claims to the correct address, use the date of service or date of admission to determine where they should be sent.</a:t>
            </a:r>
          </a:p>
          <a:p>
            <a:pPr marL="0" indent="0">
              <a:buNone/>
            </a:pPr>
            <a:endParaRPr lang="en-US" sz="1500" dirty="0"/>
          </a:p>
          <a:p>
            <a:pPr marL="0" indent="0">
              <a:buNone/>
            </a:pPr>
            <a:r>
              <a:rPr lang="en-US" sz="1500" dirty="0"/>
              <a:t>Examples: </a:t>
            </a:r>
          </a:p>
          <a:p>
            <a:r>
              <a:rPr lang="en-US" sz="1500" dirty="0"/>
              <a:t>If you are submitting professional claims for date of service 3/30/2022, 4/2/2022, and 4/7/2022. The 3/30/2022 claim would be sent to 1 Campus Martius, Suite 710 Detroit, MI 48226 and the remaining two dates of service would be sent to PO Box 8080, Farmington, MO 63640.</a:t>
            </a:r>
          </a:p>
          <a:p>
            <a:r>
              <a:rPr lang="en-US" sz="1500" dirty="0"/>
              <a:t>Inpatient admissions that have start date prior to 3/31/2022 and extends through 4/1/2022 should be sent to 1 Campus Martius, Suite 710 Detroit, MI 48226. Inpatient Admission that have a start date on or after 4/1/2022 should be sent to PO Box 8080, Farmington, MO 63640.</a:t>
            </a:r>
          </a:p>
          <a:p>
            <a:pPr marL="0" indent="0">
              <a:buNone/>
            </a:pPr>
            <a:endParaRPr lang="en-US" dirty="0"/>
          </a:p>
        </p:txBody>
      </p:sp>
    </p:spTree>
    <p:extLst>
      <p:ext uri="{BB962C8B-B14F-4D97-AF65-F5344CB8AC3E}">
        <p14:creationId xmlns:p14="http://schemas.microsoft.com/office/powerpoint/2010/main" val="1299729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5900-21D2-40A8-A991-C654C28B6F96}"/>
              </a:ext>
            </a:extLst>
          </p:cNvPr>
          <p:cNvSpPr>
            <a:spLocks noGrp="1"/>
          </p:cNvSpPr>
          <p:nvPr>
            <p:ph type="title"/>
          </p:nvPr>
        </p:nvSpPr>
        <p:spPr/>
        <p:txBody>
          <a:bodyPr>
            <a:normAutofit/>
          </a:bodyPr>
          <a:lstStyle/>
          <a:p>
            <a:pPr algn="ctr"/>
            <a:r>
              <a:rPr lang="en-US" sz="4000" b="1" dirty="0">
                <a:solidFill>
                  <a:srgbClr val="000000"/>
                </a:solidFill>
              </a:rPr>
              <a:t>Provider Appeals </a:t>
            </a:r>
            <a:endParaRPr lang="en-US" sz="4000" b="1" dirty="0"/>
          </a:p>
        </p:txBody>
      </p:sp>
      <p:sp>
        <p:nvSpPr>
          <p:cNvPr id="3" name="Content Placeholder 2">
            <a:extLst>
              <a:ext uri="{FF2B5EF4-FFF2-40B4-BE49-F238E27FC236}">
                <a16:creationId xmlns:a16="http://schemas.microsoft.com/office/drawing/2014/main" id="{042E37C5-7240-43B1-8E7E-5FFD79C97027}"/>
              </a:ext>
            </a:extLst>
          </p:cNvPr>
          <p:cNvSpPr>
            <a:spLocks noGrp="1"/>
          </p:cNvSpPr>
          <p:nvPr>
            <p:ph idx="1"/>
          </p:nvPr>
        </p:nvSpPr>
        <p:spPr>
          <a:xfrm>
            <a:off x="895778" y="1690689"/>
            <a:ext cx="7886700" cy="4351338"/>
          </a:xfrm>
        </p:spPr>
        <p:txBody>
          <a:bodyPr>
            <a:normAutofit fontScale="92500" lnSpcReduction="10000"/>
          </a:bodyPr>
          <a:lstStyle/>
          <a:p>
            <a:pPr marL="0" indent="0">
              <a:buNone/>
            </a:pPr>
            <a:r>
              <a:rPr lang="en-US" sz="1500" dirty="0">
                <a:solidFill>
                  <a:srgbClr val="000000"/>
                </a:solidFill>
              </a:rPr>
              <a:t>Provider appeals (Medical Necessity Authorization Denials) </a:t>
            </a:r>
            <a:r>
              <a:rPr lang="en-US" sz="1500" b="1" u="sng" dirty="0">
                <a:solidFill>
                  <a:srgbClr val="000000"/>
                </a:solidFill>
              </a:rPr>
              <a:t>will no longer be accepted via fax for dates of service April 1, 2022, and onward</a:t>
            </a:r>
            <a:r>
              <a:rPr lang="en-US" sz="1500" dirty="0">
                <a:solidFill>
                  <a:srgbClr val="000000"/>
                </a:solidFill>
              </a:rPr>
              <a:t>. Provider appeals must be submitted to the following address for review:</a:t>
            </a:r>
            <a:endParaRPr lang="en-US" sz="1350" dirty="0">
              <a:solidFill>
                <a:srgbClr val="000000"/>
              </a:solidFill>
            </a:endParaRPr>
          </a:p>
          <a:p>
            <a:pPr marL="0" indent="0">
              <a:buNone/>
            </a:pPr>
            <a:endParaRPr lang="en-US" sz="1200" kern="0" dirty="0"/>
          </a:p>
          <a:p>
            <a:pPr marL="0" indent="0">
              <a:buNone/>
            </a:pPr>
            <a:r>
              <a:rPr lang="en-US" sz="1500" b="1" kern="0" dirty="0"/>
              <a:t>Post-Service Appeals (appeal for services that have been rendered)</a:t>
            </a:r>
          </a:p>
          <a:p>
            <a:r>
              <a:rPr lang="en-US" sz="1350" dirty="0"/>
              <a:t>For dates of service prior to April 1, 2022:</a:t>
            </a:r>
          </a:p>
          <a:p>
            <a:pPr marL="342900" lvl="1" indent="0">
              <a:buNone/>
            </a:pPr>
            <a:r>
              <a:rPr lang="en-US" sz="1350" dirty="0"/>
              <a:t>	Meridian</a:t>
            </a:r>
          </a:p>
          <a:p>
            <a:pPr marL="342900" lvl="1" indent="0">
              <a:buNone/>
            </a:pPr>
            <a:r>
              <a:rPr lang="en-US" sz="1350" dirty="0"/>
              <a:t>	Attn: Appeals Department</a:t>
            </a:r>
          </a:p>
          <a:p>
            <a:pPr marL="342900" lvl="1" indent="0">
              <a:buNone/>
            </a:pPr>
            <a:r>
              <a:rPr lang="en-US" sz="1350" dirty="0"/>
              <a:t>	PO Box 44287</a:t>
            </a:r>
          </a:p>
          <a:p>
            <a:pPr marL="342900" lvl="1" indent="0">
              <a:buNone/>
            </a:pPr>
            <a:r>
              <a:rPr lang="en-US" sz="1350" dirty="0"/>
              <a:t>	Detroit, MI 48244</a:t>
            </a:r>
          </a:p>
          <a:p>
            <a:pPr marL="342900" lvl="1" indent="0">
              <a:buNone/>
            </a:pPr>
            <a:endParaRPr lang="en-US" sz="1350" dirty="0"/>
          </a:p>
          <a:p>
            <a:pPr marL="342900" lvl="1" indent="0">
              <a:buNone/>
            </a:pPr>
            <a:r>
              <a:rPr lang="en-US" sz="1350" dirty="0"/>
              <a:t>	Fax: </a:t>
            </a:r>
            <a:r>
              <a:rPr lang="en-US" sz="1350" b="1" dirty="0"/>
              <a:t>833-341-2044</a:t>
            </a:r>
          </a:p>
          <a:p>
            <a:pPr marL="342900" lvl="1" indent="0">
              <a:buNone/>
            </a:pPr>
            <a:endParaRPr lang="en-US" sz="1350" b="1" dirty="0"/>
          </a:p>
          <a:p>
            <a:pPr>
              <a:defRPr/>
            </a:pPr>
            <a:r>
              <a:rPr lang="en-US" sz="1350" dirty="0">
                <a:solidFill>
                  <a:prstClr val="black">
                    <a:lumMod val="75000"/>
                    <a:lumOff val="25000"/>
                  </a:prstClr>
                </a:solidFill>
                <a:latin typeface="Calibri" panose="020F0502020204030204"/>
              </a:rPr>
              <a:t>For dates of service April 1, 2022, and onward:</a:t>
            </a:r>
          </a:p>
          <a:p>
            <a:pPr marL="342900" lvl="1" indent="0">
              <a:buNone/>
            </a:pPr>
            <a:r>
              <a:rPr lang="en-US" sz="1350" dirty="0"/>
              <a:t>	Meridian</a:t>
            </a:r>
          </a:p>
          <a:p>
            <a:pPr marL="342900" lvl="1" indent="0">
              <a:buNone/>
            </a:pPr>
            <a:r>
              <a:rPr lang="en-US" sz="1350" dirty="0"/>
              <a:t>	Attn: Appeals Department</a:t>
            </a:r>
          </a:p>
          <a:p>
            <a:pPr marL="342900" lvl="1" indent="0">
              <a:buNone/>
            </a:pPr>
            <a:r>
              <a:rPr lang="en-US" sz="1350" dirty="0"/>
              <a:t>	PO Box 8080</a:t>
            </a:r>
          </a:p>
          <a:p>
            <a:pPr marL="342900" lvl="1" indent="0">
              <a:buNone/>
            </a:pPr>
            <a:r>
              <a:rPr lang="en-US" sz="1350" dirty="0"/>
              <a:t>	Farmington, MO 63640-8080</a:t>
            </a:r>
          </a:p>
          <a:p>
            <a:pPr>
              <a:defRPr/>
            </a:pPr>
            <a:endParaRPr lang="en-US" sz="1350" dirty="0">
              <a:solidFill>
                <a:prstClr val="black">
                  <a:lumMod val="75000"/>
                  <a:lumOff val="25000"/>
                </a:prstClr>
              </a:solidFill>
              <a:latin typeface="Calibri" panose="020F0502020204030204"/>
            </a:endParaRPr>
          </a:p>
          <a:p>
            <a:pPr marL="0" indent="0">
              <a:buNone/>
            </a:pPr>
            <a:endParaRPr lang="en-US" dirty="0"/>
          </a:p>
        </p:txBody>
      </p:sp>
    </p:spTree>
    <p:extLst>
      <p:ext uri="{BB962C8B-B14F-4D97-AF65-F5344CB8AC3E}">
        <p14:creationId xmlns:p14="http://schemas.microsoft.com/office/powerpoint/2010/main" val="2086143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DD16C-2248-47BC-8CFA-056780587C1F}"/>
              </a:ext>
            </a:extLst>
          </p:cNvPr>
          <p:cNvSpPr>
            <a:spLocks noGrp="1"/>
          </p:cNvSpPr>
          <p:nvPr>
            <p:ph type="title"/>
          </p:nvPr>
        </p:nvSpPr>
        <p:spPr/>
        <p:txBody>
          <a:bodyPr>
            <a:normAutofit/>
          </a:bodyPr>
          <a:lstStyle/>
          <a:p>
            <a:pPr algn="ctr"/>
            <a:r>
              <a:rPr lang="en-US" sz="4000" b="1" dirty="0">
                <a:solidFill>
                  <a:schemeClr val="tx1">
                    <a:lumMod val="95000"/>
                    <a:lumOff val="5000"/>
                  </a:schemeClr>
                </a:solidFill>
              </a:rPr>
              <a:t>Post-Payment Appeal Process</a:t>
            </a:r>
          </a:p>
        </p:txBody>
      </p:sp>
      <p:sp>
        <p:nvSpPr>
          <p:cNvPr id="3" name="Content Placeholder 2">
            <a:extLst>
              <a:ext uri="{FF2B5EF4-FFF2-40B4-BE49-F238E27FC236}">
                <a16:creationId xmlns:a16="http://schemas.microsoft.com/office/drawing/2014/main" id="{43631DA0-9D53-4AD6-A78F-50D66732D39A}"/>
              </a:ext>
            </a:extLst>
          </p:cNvPr>
          <p:cNvSpPr>
            <a:spLocks noGrp="1"/>
          </p:cNvSpPr>
          <p:nvPr>
            <p:ph idx="1"/>
          </p:nvPr>
        </p:nvSpPr>
        <p:spPr>
          <a:xfrm>
            <a:off x="813585" y="1690689"/>
            <a:ext cx="7886700" cy="4351338"/>
          </a:xfrm>
        </p:spPr>
        <p:txBody>
          <a:bodyPr>
            <a:normAutofit/>
          </a:bodyPr>
          <a:lstStyle/>
          <a:p>
            <a:pPr marL="0" indent="0">
              <a:buNone/>
            </a:pPr>
            <a:r>
              <a:rPr lang="en-US" sz="1800" dirty="0"/>
              <a:t>Process:</a:t>
            </a:r>
          </a:p>
          <a:p>
            <a:pPr lvl="1"/>
            <a:r>
              <a:rPr lang="en-US" sz="1500" dirty="0"/>
              <a:t>Submit in writing 120 days from last claim denial.</a:t>
            </a:r>
          </a:p>
          <a:p>
            <a:pPr lvl="1"/>
            <a:r>
              <a:rPr lang="en-US" sz="1500" dirty="0"/>
              <a:t>Please refer to the Provider Manual for process details and specifics per line of business.</a:t>
            </a:r>
          </a:p>
          <a:p>
            <a:pPr marL="0" indent="0">
              <a:buNone/>
            </a:pPr>
            <a:endParaRPr lang="en-US" sz="675" dirty="0"/>
          </a:p>
          <a:p>
            <a:pPr marL="0" indent="0">
              <a:buNone/>
            </a:pPr>
            <a:r>
              <a:rPr lang="en-US" sz="1800" dirty="0"/>
              <a:t>Requirements:</a:t>
            </a:r>
          </a:p>
          <a:p>
            <a:pPr lvl="1"/>
            <a:r>
              <a:rPr lang="en-US" sz="1500" dirty="0"/>
              <a:t>Member name and ID number</a:t>
            </a:r>
          </a:p>
          <a:p>
            <a:pPr lvl="1"/>
            <a:r>
              <a:rPr lang="en-US" sz="1500" dirty="0"/>
              <a:t>Supporting clinical information</a:t>
            </a:r>
          </a:p>
          <a:p>
            <a:pPr lvl="1"/>
            <a:r>
              <a:rPr lang="en-US" sz="1500" dirty="0"/>
              <a:t>Reason for appeal</a:t>
            </a:r>
          </a:p>
          <a:p>
            <a:pPr lvl="1"/>
            <a:r>
              <a:rPr lang="en-US" sz="1500" dirty="0"/>
              <a:t>Date of service</a:t>
            </a:r>
          </a:p>
          <a:p>
            <a:pPr lvl="1"/>
            <a:r>
              <a:rPr lang="en-US" sz="1500" dirty="0"/>
              <a:t>Claim number (found on last claim denial or date service)</a:t>
            </a:r>
          </a:p>
          <a:p>
            <a:endParaRPr lang="en-US" dirty="0"/>
          </a:p>
          <a:p>
            <a:endParaRPr lang="en-US" sz="1800" dirty="0"/>
          </a:p>
        </p:txBody>
      </p:sp>
    </p:spTree>
    <p:extLst>
      <p:ext uri="{BB962C8B-B14F-4D97-AF65-F5344CB8AC3E}">
        <p14:creationId xmlns:p14="http://schemas.microsoft.com/office/powerpoint/2010/main" val="96664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96E6-4586-447C-9855-6FA60DA46A98}"/>
              </a:ext>
            </a:extLst>
          </p:cNvPr>
          <p:cNvSpPr>
            <a:spLocks noGrp="1"/>
          </p:cNvSpPr>
          <p:nvPr>
            <p:ph type="title"/>
          </p:nvPr>
        </p:nvSpPr>
        <p:spPr/>
        <p:txBody>
          <a:bodyPr>
            <a:normAutofit/>
          </a:bodyPr>
          <a:lstStyle/>
          <a:p>
            <a:pPr algn="ctr"/>
            <a:r>
              <a:rPr lang="en-US" sz="4000" b="1" dirty="0">
                <a:solidFill>
                  <a:srgbClr val="000000"/>
                </a:solidFill>
              </a:rPr>
              <a:t>Real-Time Connectivity </a:t>
            </a:r>
            <a:endParaRPr lang="en-US" sz="4000" b="1" dirty="0"/>
          </a:p>
        </p:txBody>
      </p:sp>
      <p:sp>
        <p:nvSpPr>
          <p:cNvPr id="3" name="Content Placeholder 2">
            <a:extLst>
              <a:ext uri="{FF2B5EF4-FFF2-40B4-BE49-F238E27FC236}">
                <a16:creationId xmlns:a16="http://schemas.microsoft.com/office/drawing/2014/main" id="{876C7598-60C4-48E9-A4A9-7C429652E399}"/>
              </a:ext>
            </a:extLst>
          </p:cNvPr>
          <p:cNvSpPr>
            <a:spLocks noGrp="1"/>
          </p:cNvSpPr>
          <p:nvPr>
            <p:ph idx="1"/>
          </p:nvPr>
        </p:nvSpPr>
        <p:spPr>
          <a:xfrm>
            <a:off x="926600" y="1825625"/>
            <a:ext cx="7886700" cy="4351338"/>
          </a:xfrm>
        </p:spPr>
        <p:txBody>
          <a:bodyPr>
            <a:normAutofit/>
          </a:bodyPr>
          <a:lstStyle/>
          <a:p>
            <a:pPr>
              <a:defRPr/>
            </a:pPr>
            <a:r>
              <a:rPr lang="en-US" sz="1650" dirty="0">
                <a:solidFill>
                  <a:srgbClr val="000000"/>
                </a:solidFill>
                <a:latin typeface="Calibri" panose="020F0502020204030204" pitchFamily="34" charset="0"/>
              </a:rPr>
              <a:t>Vendor Partner: Availity</a:t>
            </a:r>
          </a:p>
          <a:p>
            <a:pPr>
              <a:defRPr/>
            </a:pPr>
            <a:r>
              <a:rPr lang="en-US" sz="1650" dirty="0">
                <a:solidFill>
                  <a:srgbClr val="000000"/>
                </a:solidFill>
                <a:latin typeface="Calibri" panose="020F0502020204030204" pitchFamily="34" charset="0"/>
              </a:rPr>
              <a:t>Health Plan: Meridian</a:t>
            </a:r>
          </a:p>
          <a:p>
            <a:pPr>
              <a:defRPr/>
            </a:pPr>
            <a:r>
              <a:rPr lang="en-US" sz="1650" dirty="0">
                <a:solidFill>
                  <a:srgbClr val="000000"/>
                </a:solidFill>
                <a:latin typeface="Calibri" panose="020F0502020204030204" pitchFamily="34" charset="0"/>
              </a:rPr>
              <a:t>Phone Number: </a:t>
            </a:r>
            <a:r>
              <a:rPr lang="en-US" sz="1650" b="1" dirty="0">
                <a:solidFill>
                  <a:srgbClr val="000000"/>
                </a:solidFill>
                <a:latin typeface="Calibri" panose="020F0502020204030204" pitchFamily="34" charset="0"/>
              </a:rPr>
              <a:t>1-800-282-4548 </a:t>
            </a:r>
            <a:r>
              <a:rPr lang="en-US" sz="1650" dirty="0">
                <a:solidFill>
                  <a:srgbClr val="000000"/>
                </a:solidFill>
                <a:latin typeface="Calibri" panose="020F0502020204030204" pitchFamily="34" charset="0"/>
              </a:rPr>
              <a:t>	</a:t>
            </a:r>
          </a:p>
          <a:p>
            <a:pPr marL="0" indent="0">
              <a:buNone/>
              <a:defRPr/>
            </a:pPr>
            <a:endParaRPr lang="en-US" sz="1650" dirty="0">
              <a:solidFill>
                <a:srgbClr val="000000"/>
              </a:solidFill>
              <a:latin typeface="Calibri" panose="020F0502020204030204" pitchFamily="34" charset="0"/>
            </a:endParaRPr>
          </a:p>
          <a:p>
            <a:pPr>
              <a:defRPr/>
            </a:pPr>
            <a:r>
              <a:rPr lang="en-US" sz="1650" dirty="0">
                <a:solidFill>
                  <a:srgbClr val="000000"/>
                </a:solidFill>
                <a:latin typeface="Calibri" panose="020F0502020204030204" pitchFamily="34" charset="0"/>
              </a:rPr>
              <a:t>These services improve data interchanges, provides an innovative solution to provider requests and implement other HIPAA-compliant transactions in the future: </a:t>
            </a:r>
          </a:p>
          <a:p>
            <a:pPr lvl="1">
              <a:defRPr/>
            </a:pPr>
            <a:r>
              <a:rPr lang="en-US" sz="1650" dirty="0">
                <a:solidFill>
                  <a:srgbClr val="000000"/>
                </a:solidFill>
                <a:latin typeface="Calibri" panose="020F0502020204030204" pitchFamily="34" charset="0"/>
              </a:rPr>
              <a:t>Real-time eligibility and claim status information – no waiting on the phone. </a:t>
            </a:r>
          </a:p>
          <a:p>
            <a:pPr lvl="1">
              <a:defRPr/>
            </a:pPr>
            <a:r>
              <a:rPr lang="en-US" sz="1650" dirty="0">
                <a:solidFill>
                  <a:srgbClr val="000000"/>
                </a:solidFill>
                <a:latin typeface="Calibri" panose="020F0502020204030204" pitchFamily="34" charset="0"/>
              </a:rPr>
              <a:t>Low or no cost to the provider community.</a:t>
            </a:r>
          </a:p>
          <a:p>
            <a:pPr lvl="1">
              <a:defRPr/>
            </a:pPr>
            <a:r>
              <a:rPr lang="en-US" sz="1650" dirty="0">
                <a:solidFill>
                  <a:srgbClr val="000000"/>
                </a:solidFill>
                <a:latin typeface="Calibri" panose="020F0502020204030204" pitchFamily="34" charset="0"/>
              </a:rPr>
              <a:t>Increased office productivity.</a:t>
            </a:r>
          </a:p>
          <a:p>
            <a:pPr lvl="1">
              <a:defRPr/>
            </a:pPr>
            <a:r>
              <a:rPr lang="en-US" sz="1650" dirty="0">
                <a:solidFill>
                  <a:srgbClr val="000000"/>
                </a:solidFill>
                <a:latin typeface="Calibri" panose="020F0502020204030204" pitchFamily="34" charset="0"/>
              </a:rPr>
              <a:t>One-stop shopping – view eligibility and claim status information for all participating health insurance companies from a single website with a single login.</a:t>
            </a:r>
          </a:p>
          <a:p>
            <a:pPr marL="0" indent="0">
              <a:buNone/>
              <a:defRPr/>
            </a:pPr>
            <a:endParaRPr lang="en-US" sz="1650" dirty="0">
              <a:solidFill>
                <a:prstClr val="black">
                  <a:lumMod val="75000"/>
                  <a:lumOff val="25000"/>
                </a:prstClr>
              </a:solidFill>
              <a:latin typeface="Calibri" panose="020F0502020204030204"/>
            </a:endParaRPr>
          </a:p>
          <a:p>
            <a:pPr marL="0" indent="0">
              <a:buNone/>
            </a:pPr>
            <a:endParaRPr lang="en-US" dirty="0"/>
          </a:p>
        </p:txBody>
      </p:sp>
    </p:spTree>
    <p:extLst>
      <p:ext uri="{BB962C8B-B14F-4D97-AF65-F5344CB8AC3E}">
        <p14:creationId xmlns:p14="http://schemas.microsoft.com/office/powerpoint/2010/main" val="6721691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8&quot; unique_id=&quot;10011&quot;&gt;&lt;/object&gt;&lt;object type=&quot;2&quot; unique_id=&quot;10012&quot;&gt;&lt;/object&gt;&lt;/object&gt;&lt;/database&gt;"/>
  <p:tag name="SECTOMILLISECCONVERT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3FEC94058020B4E8CDCAE3D6320A21E" ma:contentTypeVersion="0" ma:contentTypeDescription="Create a new document." ma:contentTypeScope="" ma:versionID="e48ac07e2898f49b1dd51b97bcec2fb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6E5000-4204-40CF-9BEF-F50F29FEFC9E}">
  <ds:schemaRefs>
    <ds:schemaRef ds:uri="http://schemas.openxmlformats.org/package/2006/metadata/core-properties"/>
    <ds:schemaRef ds:uri="http://purl.org/dc/elements/1.1/"/>
    <ds:schemaRef ds:uri="http://purl.org/dc/terms/"/>
    <ds:schemaRef ds:uri="http://schemas.microsoft.com/office/2006/metadata/properties"/>
    <ds:schemaRef ds:uri="http://purl.org/dc/dcmitype/"/>
    <ds:schemaRef ds:uri="http://www.w3.org/XML/1998/namespac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E09E3212-2B89-4C91-BC12-FB5D627A7A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B2C194BA-884D-4661-81FF-9B6B07E819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3604</TotalTime>
  <Words>1368</Words>
  <Application>Microsoft Office PowerPoint</Application>
  <PresentationFormat>On-screen Show (4:3)</PresentationFormat>
  <Paragraphs>141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Courier New</vt:lpstr>
      <vt:lpstr>Office Theme</vt:lpstr>
      <vt:lpstr>Lakeland Payer Conference 2022</vt:lpstr>
      <vt:lpstr>Secure Provider Portal </vt:lpstr>
      <vt:lpstr>Provider Portal Functions</vt:lpstr>
      <vt:lpstr>Member ID Cards</vt:lpstr>
      <vt:lpstr>Claims Submissions</vt:lpstr>
      <vt:lpstr>Claims Submissions</vt:lpstr>
      <vt:lpstr>Provider Appeals </vt:lpstr>
      <vt:lpstr>Post-Payment Appeal Process</vt:lpstr>
      <vt:lpstr>Real-Time Connectivity </vt:lpstr>
      <vt:lpstr>Electronic Funds Transfer &amp; Electronic Remittance </vt:lpstr>
      <vt:lpstr>Payment Integrity Changes -   Correct Code Editing </vt:lpstr>
      <vt:lpstr>Billing, Coding, and Reimbursement</vt:lpstr>
      <vt:lpstr>Utilization Management Vendor Updates </vt:lpstr>
      <vt:lpstr>Prior Authorization Requirements</vt:lpstr>
      <vt:lpstr>Monthly Provider Updates</vt:lpstr>
      <vt:lpstr>Pharmacy </vt:lpstr>
      <vt:lpstr>My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Carr</dc:creator>
  <cp:lastModifiedBy>Pampalone, Catherine E.</cp:lastModifiedBy>
  <cp:revision>43</cp:revision>
  <dcterms:created xsi:type="dcterms:W3CDTF">2022-04-06T12:04:10Z</dcterms:created>
  <dcterms:modified xsi:type="dcterms:W3CDTF">2022-10-17T12:48:17Z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776955-85f6-4fec-9553-96dd3e0373c4_Enabled">
    <vt:lpwstr>true</vt:lpwstr>
  </property>
  <property fmtid="{D5CDD505-2E9C-101B-9397-08002B2CF9AE}" pid="3" name="MSIP_Label_5a776955-85f6-4fec-9553-96dd3e0373c4_SetDate">
    <vt:lpwstr>2022-04-06T12:04:10Z</vt:lpwstr>
  </property>
  <property fmtid="{D5CDD505-2E9C-101B-9397-08002B2CF9AE}" pid="4" name="MSIP_Label_5a776955-85f6-4fec-9553-96dd3e0373c4_Method">
    <vt:lpwstr>Standard</vt:lpwstr>
  </property>
  <property fmtid="{D5CDD505-2E9C-101B-9397-08002B2CF9AE}" pid="5" name="MSIP_Label_5a776955-85f6-4fec-9553-96dd3e0373c4_Name">
    <vt:lpwstr>Confidential</vt:lpwstr>
  </property>
  <property fmtid="{D5CDD505-2E9C-101B-9397-08002B2CF9AE}" pid="6" name="MSIP_Label_5a776955-85f6-4fec-9553-96dd3e0373c4_SiteId">
    <vt:lpwstr>f45ccc07-e57e-4d15-bf6f-f6cbccd2d395</vt:lpwstr>
  </property>
  <property fmtid="{D5CDD505-2E9C-101B-9397-08002B2CF9AE}" pid="7" name="MSIP_Label_5a776955-85f6-4fec-9553-96dd3e0373c4_ActionId">
    <vt:lpwstr>2711aa1a-60fe-440a-9122-8deb20855b6c</vt:lpwstr>
  </property>
  <property fmtid="{D5CDD505-2E9C-101B-9397-08002B2CF9AE}" pid="8" name="MSIP_Label_5a776955-85f6-4fec-9553-96dd3e0373c4_ContentBits">
    <vt:lpwstr>0</vt:lpwstr>
  </property>
  <property fmtid="{D5CDD505-2E9C-101B-9397-08002B2CF9AE}" pid="9" name="ContentTypeId">
    <vt:lpwstr>0x01010083FEC94058020B4E8CDCAE3D6320A21E</vt:lpwstr>
  </property>
</Properties>
</file>