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sldIdLst>
    <p:sldId id="293" r:id="rId5"/>
    <p:sldId id="330" r:id="rId6"/>
    <p:sldId id="331" r:id="rId7"/>
    <p:sldId id="332" r:id="rId8"/>
    <p:sldId id="313" r:id="rId9"/>
    <p:sldId id="314" r:id="rId10"/>
    <p:sldId id="320" r:id="rId11"/>
    <p:sldId id="321" r:id="rId12"/>
    <p:sldId id="322" r:id="rId13"/>
    <p:sldId id="323" r:id="rId14"/>
    <p:sldId id="317" r:id="rId15"/>
    <p:sldId id="324" r:id="rId16"/>
    <p:sldId id="325" r:id="rId17"/>
    <p:sldId id="326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5"/>
    <a:srgbClr val="AACE15"/>
    <a:srgbClr val="FFDA03"/>
    <a:srgbClr val="00629B"/>
    <a:srgbClr val="262626"/>
    <a:srgbClr val="424242"/>
    <a:srgbClr val="009104"/>
    <a:srgbClr val="003C71"/>
    <a:srgbClr val="FCAE00"/>
    <a:srgbClr val="78BE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830" autoAdjust="0"/>
    <p:restoredTop sz="94613" autoAdjust="0"/>
  </p:normalViewPr>
  <p:slideViewPr>
    <p:cSldViewPr snapToGrid="0" snapToObjects="1">
      <p:cViewPr varScale="1">
        <p:scale>
          <a:sx n="62" d="100"/>
          <a:sy n="62" d="100"/>
        </p:scale>
        <p:origin x="1660" y="56"/>
      </p:cViewPr>
      <p:guideLst>
        <p:guide orient="horz" pos="2160"/>
        <p:guide pos="28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5250" y="665162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8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204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5388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4" descr="footer_enterpris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647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2767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12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9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4077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9F8D22C7-E16F-324A-8F06-9DCC85BBE39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55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49705" y="6514862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5" name="Picture 4" descr="footer_north-america_blue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00800"/>
            <a:ext cx="9144000" cy="4572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602105" y="6581537"/>
            <a:ext cx="373063" cy="2238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fld id="{FF56CA48-E925-4ADF-95BD-0B89699E2EFA}" type="slidenum">
              <a:rPr lang="en-US" sz="80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47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hcprovider.com/en/referrals.html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uhcprovider.com/en/resource-library/training/digital-solutions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uhcprovider.com/en/resource-library/training/instructor-led.html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usan_f_anspaugh@uhc.com" TargetMode="External"/><Relationship Id="rId2" Type="http://schemas.openxmlformats.org/officeDocument/2006/relationships/hyperlink" Target="https://chameleoncloud.io/review/3094-5ef4dd188ef86/prod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Susan_f_Anspaugh@uhc.com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provider.com/content/dam/provider/docs/public/resources/edi/Payer-List-UHC-Affiliates-Strategic-Alliances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chameleoncloud.io/review/3094-5ef4dd188ef86/prod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hcprovider.com/en/prior-auth-advance-notification.html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uhcprovider.com/en/resource-library/news/2022/mpub-updates-oct-2022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uhcprovider.com/en/resource-library/news/2022/rpub-oct-2022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uhcprovider.com/en/patient-eligibility-benefits.html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uhcprovider.com/en/prior-auth-advance-notification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uhcprovider.com/en/claims-payments-billing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4151" y="1145938"/>
            <a:ext cx="3295349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</a:rPr>
              <a:t>Lakeland Care Network – 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</a:rPr>
              <a:t>Payor Conference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</a:rPr>
              <a:t>(Part 2)</a:t>
            </a: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28094" y="4945539"/>
            <a:ext cx="3191406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chemeClr val="bg1"/>
                </a:solidFill>
              </a:rPr>
              <a:t>Wednesday, October 19th </a:t>
            </a:r>
          </a:p>
          <a:p>
            <a:pPr eaLnBrk="1" hangingPunct="1">
              <a:spcBef>
                <a:spcPct val="50000"/>
              </a:spcBef>
            </a:pPr>
            <a:endParaRPr lang="en-US" sz="2000" dirty="0">
              <a:solidFill>
                <a:srgbClr val="424242"/>
              </a:solidFill>
            </a:endParaRP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7562074" y="3039423"/>
            <a:ext cx="2373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r>
              <a:rPr lang="en-US" sz="800" b="1" dirty="0">
                <a:solidFill>
                  <a:schemeClr val="bg1"/>
                </a:solidFill>
              </a:rPr>
              <a:t>Jennifer S. </a:t>
            </a:r>
            <a:endParaRPr lang="en-US" sz="800" dirty="0">
              <a:solidFill>
                <a:schemeClr val="bg1"/>
              </a:solidFill>
            </a:endParaRPr>
          </a:p>
          <a:p>
            <a:r>
              <a:rPr lang="en-US" sz="800" dirty="0">
                <a:solidFill>
                  <a:schemeClr val="bg1"/>
                </a:solidFill>
              </a:rPr>
              <a:t>Kayaker</a:t>
            </a:r>
          </a:p>
          <a:p>
            <a:r>
              <a:rPr lang="en-US" sz="800" dirty="0">
                <a:solidFill>
                  <a:schemeClr val="bg1"/>
                </a:solidFill>
              </a:rPr>
              <a:t>Sr. VP Client Solutions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24151" y="3476625"/>
            <a:ext cx="28647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135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Referrals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Referrals | UHCprovider.com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2C935B-F076-4E28-BFB9-C458351CB0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61" y="2050741"/>
            <a:ext cx="8529301" cy="2530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769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Self-Paced Training Sessions &amp; User Guides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Digital Solutions | UHCprovider.com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884D86-59B1-458D-A178-7C252BBBD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4" y="1802681"/>
            <a:ext cx="8603293" cy="36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38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Live Training Sessions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Instructor Led Trainings | UHCprovider.com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B198C5-4DA5-4732-9FA2-0EC46FF2D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1549086"/>
            <a:ext cx="8070632" cy="488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4415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Claims Service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Claims: Interactive Guide (chameleoncloud.io)</a:t>
            </a:r>
            <a:endParaRPr lang="en-US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FA4600-1193-45CB-901A-3E113FC1F46D}"/>
              </a:ext>
            </a:extLst>
          </p:cNvPr>
          <p:cNvSpPr txBox="1"/>
          <p:nvPr/>
        </p:nvSpPr>
        <p:spPr>
          <a:xfrm>
            <a:off x="283255" y="1615735"/>
            <a:ext cx="797297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Review Claim Online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Request Online Reconsideration, Call Customer Service and Request a Reconsideration (877-842-3210), or Submit a Corrected Claim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Contact your Advocate (Susan) -  </a:t>
            </a:r>
            <a:r>
              <a:rPr lang="en-US" sz="2400" dirty="0">
                <a:effectLst/>
                <a:hlinkClick r:id="rId3"/>
              </a:rPr>
              <a:t>susan_f_anspaugh@uhc.com</a:t>
            </a:r>
            <a:endParaRPr lang="en-US" sz="2400" dirty="0">
              <a:effectLst/>
            </a:endParaRPr>
          </a:p>
          <a:p>
            <a:pPr marL="914400" lvl="1" indent="-457200"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schemeClr val="tx2"/>
                </a:solidFill>
              </a:rPr>
              <a:t>You are required to try the online reconsideration process or the customer service resolution option before submitting issues to this option.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400" dirty="0">
                <a:solidFill>
                  <a:schemeClr val="tx2"/>
                </a:solidFill>
              </a:rPr>
              <a:t>Appeal – Appeal Addresses for All Lines of Business Can be Found in the Administrative Guide</a:t>
            </a:r>
          </a:p>
        </p:txBody>
      </p:sp>
    </p:spTree>
    <p:extLst>
      <p:ext uri="{BB962C8B-B14F-4D97-AF65-F5344CB8AC3E}">
        <p14:creationId xmlns:p14="http://schemas.microsoft.com/office/powerpoint/2010/main" val="28608814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Questions?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D2FC7A4-0CCC-43FE-ADA0-FBEF33D5DAA0}"/>
              </a:ext>
            </a:extLst>
          </p:cNvPr>
          <p:cNvSpPr txBox="1"/>
          <p:nvPr/>
        </p:nvSpPr>
        <p:spPr>
          <a:xfrm>
            <a:off x="457199" y="1171852"/>
            <a:ext cx="83938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Any Questions, please contact Susan Anspaugh</a:t>
            </a:r>
          </a:p>
          <a:p>
            <a:r>
              <a:rPr lang="en-US" sz="2400" dirty="0">
                <a:solidFill>
                  <a:schemeClr val="tx2"/>
                </a:solidFill>
              </a:rPr>
              <a:t>952-406-3493</a:t>
            </a:r>
          </a:p>
          <a:p>
            <a:r>
              <a:rPr lang="en-US" sz="2400" dirty="0">
                <a:solidFill>
                  <a:schemeClr val="tx2"/>
                </a:solidFill>
                <a:hlinkClick r:id="rId2"/>
              </a:rPr>
              <a:t>susan_f_anspaugh@uhc.com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5ACC92-C5FC-4027-A32C-6CF0AD9BB9DE}"/>
              </a:ext>
            </a:extLst>
          </p:cNvPr>
          <p:cNvSpPr txBox="1"/>
          <p:nvPr/>
        </p:nvSpPr>
        <p:spPr>
          <a:xfrm>
            <a:off x="381740" y="2731493"/>
            <a:ext cx="82473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latin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221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Claim Submissions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FBCAF-731C-4816-8FCE-25AB2834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2" y="1378258"/>
            <a:ext cx="8580269" cy="452596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For EDI and Mailing Addresses, please view the back of the Member’s ID Card (Can Be Viewed on Portal Too)</a:t>
            </a:r>
          </a:p>
          <a:p>
            <a:pPr>
              <a:spcBef>
                <a:spcPts val="800"/>
              </a:spcBef>
              <a:buClr>
                <a:srgbClr val="B5BD00"/>
              </a:buClr>
            </a:pPr>
            <a:endParaRPr lang="en-US" sz="2400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Submission Mailing Addresses Vary by Plan Type</a:t>
            </a:r>
          </a:p>
          <a:p>
            <a:pPr>
              <a:spcBef>
                <a:spcPts val="800"/>
              </a:spcBef>
              <a:buClr>
                <a:srgbClr val="B5BD00"/>
              </a:buClr>
            </a:pPr>
            <a:endParaRPr lang="en-US" sz="2400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ea typeface="MS PGothic" charset="0"/>
                <a:cs typeface="MS PGothic" charset="0"/>
              </a:rPr>
              <a:t>If Member ID Card is Unavailable, There is an Online Payor ID List Here:</a:t>
            </a:r>
          </a:p>
          <a:p>
            <a:pPr lvl="1">
              <a:spcBef>
                <a:spcPts val="800"/>
              </a:spcBef>
              <a:buClr>
                <a:srgbClr val="B5BD00"/>
              </a:buClr>
            </a:pPr>
            <a:r>
              <a:rPr lang="en-US" dirty="0">
                <a:hlinkClick r:id="rId2"/>
              </a:rPr>
              <a:t>Claims Payer List for UnitedHealthcare, Affiliates and Strategic Alliances (uhcprovider.com)</a:t>
            </a:r>
            <a:endParaRPr lang="en-US" b="1" dirty="0">
              <a:solidFill>
                <a:schemeClr val="tx2"/>
              </a:solidFill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934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Claim Status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FBCAF-731C-4816-8FCE-25AB2834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2" y="1378258"/>
            <a:ext cx="8447103" cy="452596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Claim Status Can Be Viewed Via the Provider Portal</a:t>
            </a:r>
          </a:p>
          <a:p>
            <a:pPr lvl="1">
              <a:spcBef>
                <a:spcPts val="800"/>
              </a:spcBef>
              <a:buClr>
                <a:srgbClr val="B5BD00"/>
              </a:buClr>
            </a:pPr>
            <a:r>
              <a:rPr lang="en-US" sz="20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“Track It” Tool</a:t>
            </a:r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There are Self Paced and Instructor Led Training Courses Regarding Claims</a:t>
            </a:r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dirty="0">
                <a:hlinkClick r:id="rId2"/>
              </a:rPr>
              <a:t>Claims: Interactive Guide (chameleoncloud.io)</a:t>
            </a: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064B03-F2CB-495F-9557-363BE4BBDB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93" t="36712" b="16952"/>
          <a:stretch/>
        </p:blipFill>
        <p:spPr>
          <a:xfrm>
            <a:off x="5751603" y="4365436"/>
            <a:ext cx="3063922" cy="153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86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</a:rPr>
              <a:t>Authorizations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20FBCAF-731C-4816-8FCE-25AB283467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8422" y="1378258"/>
            <a:ext cx="8447103" cy="4525963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Authorizations Can Be Done Via the Provider Portal or Can Be Called In Via the Regular Customer Service Phone Number – 877-842-3210</a:t>
            </a:r>
          </a:p>
          <a:p>
            <a:pPr>
              <a:spcBef>
                <a:spcPts val="800"/>
              </a:spcBef>
              <a:buClr>
                <a:srgbClr val="B5BD00"/>
              </a:buClr>
            </a:pPr>
            <a:endParaRPr lang="en-US" sz="2400" b="1" dirty="0">
              <a:solidFill>
                <a:schemeClr val="tx2"/>
              </a:solidFill>
              <a:latin typeface="Arial" charset="0"/>
              <a:ea typeface="MS PGothic" charset="0"/>
              <a:cs typeface="MS PGothic" charset="0"/>
            </a:endParaRPr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There are Self Paced and Instructor Led Training Courses Regarding Authorizations</a:t>
            </a:r>
          </a:p>
          <a:p>
            <a:pPr lvl="1">
              <a:spcBef>
                <a:spcPts val="800"/>
              </a:spcBef>
              <a:buClr>
                <a:srgbClr val="B5BD00"/>
              </a:buClr>
            </a:pPr>
            <a:r>
              <a:rPr lang="en-US" sz="2000" dirty="0">
                <a:hlinkClick r:id="rId2"/>
              </a:rPr>
              <a:t>Prior Authorization and Notification | UHCprovider.com</a:t>
            </a:r>
            <a:endParaRPr lang="en-US" sz="2000" dirty="0"/>
          </a:p>
          <a:p>
            <a:pPr>
              <a:spcBef>
                <a:spcPts val="800"/>
              </a:spcBef>
              <a:buClr>
                <a:srgbClr val="B5BD00"/>
              </a:buClr>
            </a:pPr>
            <a:endParaRPr lang="en-US" sz="1600" dirty="0"/>
          </a:p>
          <a:p>
            <a:pPr>
              <a:spcBef>
                <a:spcPts val="800"/>
              </a:spcBef>
              <a:buClr>
                <a:srgbClr val="B5BD00"/>
              </a:buClr>
            </a:pPr>
            <a:r>
              <a:rPr lang="en-US" sz="2400" b="1" dirty="0">
                <a:solidFill>
                  <a:schemeClr val="tx2"/>
                </a:solidFill>
                <a:latin typeface="Arial" charset="0"/>
                <a:ea typeface="MS PGothic" charset="0"/>
                <a:cs typeface="MS PGothic" charset="0"/>
              </a:rPr>
              <a:t>Authorization Information is Now Paperless – Please Refer to the Document Library on the Portal for Correspondence </a:t>
            </a:r>
          </a:p>
        </p:txBody>
      </p:sp>
    </p:spTree>
    <p:extLst>
      <p:ext uri="{BB962C8B-B14F-4D97-AF65-F5344CB8AC3E}">
        <p14:creationId xmlns:p14="http://schemas.microsoft.com/office/powerpoint/2010/main" val="844615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Arial" charset="0"/>
              </a:rPr>
              <a:t>Medical Policy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29989" y="884879"/>
            <a:ext cx="86840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Medical Policy Updates: October 2022 | UHCprovider.com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50867-DD47-47FC-8C5A-77D33920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604" y="1531210"/>
            <a:ext cx="3625573" cy="472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1890FD-406F-4F0C-A00F-4067BC5F06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402" y="1543392"/>
            <a:ext cx="3625573" cy="4691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07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Reimbursement Policy Updates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943206"/>
            <a:ext cx="81771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Reimbursement Policy Update Bulletins: October 2022 | UHCprovider.com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7C793-B12D-4332-81F9-FBB4F709F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1774203"/>
            <a:ext cx="5842337" cy="45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23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Eligibility and Benefits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55792" y="1025277"/>
            <a:ext cx="8452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Eligibility and Benefits Resources for Providers | UHCprovider.com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26BE99-C8D4-4CA2-BED7-6F5CA88C4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2077963"/>
            <a:ext cx="8424678" cy="334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Prior Authorization and Notification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Prior Authorization and Notification | UHCprovider.com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18A323-D20E-4C52-B991-B67E21324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2139140"/>
            <a:ext cx="8469297" cy="280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93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57200" y="226366"/>
            <a:ext cx="770422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424242"/>
                </a:solidFill>
              </a:rPr>
              <a:t>Online Tools – Claims, Billing, and Payments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16E58A-B54E-4E20-A1D8-8EB67AB2B727}"/>
              </a:ext>
            </a:extLst>
          </p:cNvPr>
          <p:cNvSpPr txBox="1"/>
          <p:nvPr/>
        </p:nvSpPr>
        <p:spPr>
          <a:xfrm>
            <a:off x="283255" y="1025277"/>
            <a:ext cx="81771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Claims, Billing and Payments | UHCprovider.com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533AD0-FE8B-436F-B12C-EA75A6AB3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255" y="1950098"/>
            <a:ext cx="8177164" cy="245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303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2">
      <a:dk1>
        <a:srgbClr val="262626"/>
      </a:dk1>
      <a:lt1>
        <a:sysClr val="window" lastClr="FFFFFF"/>
      </a:lt1>
      <a:dk2>
        <a:srgbClr val="1F497D"/>
      </a:dk2>
      <a:lt2>
        <a:srgbClr val="EEECE1"/>
      </a:lt2>
      <a:accent1>
        <a:srgbClr val="0077C8"/>
      </a:accent1>
      <a:accent2>
        <a:srgbClr val="ED8B00"/>
      </a:accent2>
      <a:accent3>
        <a:srgbClr val="A50050"/>
      </a:accent3>
      <a:accent4>
        <a:srgbClr val="B5BD00"/>
      </a:accent4>
      <a:accent5>
        <a:srgbClr val="A51890"/>
      </a:accent5>
      <a:accent6>
        <a:srgbClr val="F79646"/>
      </a:accent6>
      <a:hlink>
        <a:srgbClr val="0000B6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FF6FE29F906343BF5D2D9E1F0C2EBE" ma:contentTypeVersion="13" ma:contentTypeDescription="Create a new document." ma:contentTypeScope="" ma:versionID="5cccbe6f256fb9ac3f7c86afb8d4d808">
  <xsd:schema xmlns:xsd="http://www.w3.org/2001/XMLSchema" xmlns:xs="http://www.w3.org/2001/XMLSchema" xmlns:p="http://schemas.microsoft.com/office/2006/metadata/properties" xmlns:ns3="fe5025d7-e51c-4405-b090-d92ed5fc4767" xmlns:ns4="af8e9063-be49-40ad-bd0f-3b56af896af0" targetNamespace="http://schemas.microsoft.com/office/2006/metadata/properties" ma:root="true" ma:fieldsID="814a50f48fc4c24ab0fe509e9039c071" ns3:_="" ns4:_="">
    <xsd:import namespace="fe5025d7-e51c-4405-b090-d92ed5fc4767"/>
    <xsd:import namespace="af8e9063-be49-40ad-bd0f-3b56af896af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5025d7-e51c-4405-b090-d92ed5fc47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8e9063-be49-40ad-bd0f-3b56af896a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8C3487-46E0-47B7-BCBB-B66091EF7740}">
  <ds:schemaRefs>
    <ds:schemaRef ds:uri="http://schemas.microsoft.com/office/infopath/2007/PartnerControls"/>
    <ds:schemaRef ds:uri="af8e9063-be49-40ad-bd0f-3b56af896af0"/>
    <ds:schemaRef ds:uri="http://purl.org/dc/elements/1.1/"/>
    <ds:schemaRef ds:uri="http://schemas.microsoft.com/office/2006/metadata/properties"/>
    <ds:schemaRef ds:uri="fe5025d7-e51c-4405-b090-d92ed5fc4767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7DA6019-FE6E-497A-B817-7CEAED83B9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8E6897-53F1-4721-9682-E2664D29C1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025d7-e51c-4405-b090-d92ed5fc4767"/>
    <ds:schemaRef ds:uri="af8e9063-be49-40ad-bd0f-3b56af896a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395</Words>
  <Application>Microsoft Office PowerPoint</Application>
  <PresentationFormat>On-screen Show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EVP External PowerPoint Template - UHG</dc:title>
  <dc:creator>Peni Long</dc:creator>
  <cp:lastModifiedBy>Roney, Monica J.</cp:lastModifiedBy>
  <cp:revision>113</cp:revision>
  <dcterms:created xsi:type="dcterms:W3CDTF">2012-10-08T13:38:43Z</dcterms:created>
  <dcterms:modified xsi:type="dcterms:W3CDTF">2022-10-20T15:05:25Z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0x0101005BFF6FE29F906343BF5D2D9E1F0C2EBE</vt:lpwstr>
  </property>
  <property fmtid="{D5CDD505-2E9C-101B-9397-08002B2CF9AE}" pid="3" name="TemplateUrl">
    <vt:lpwstr/>
  </property>
  <property fmtid="{D5CDD505-2E9C-101B-9397-08002B2CF9AE}" pid="4" name="xd_ProgID">
    <vt:lpwstr/>
  </property>
  <property fmtid="{D5CDD505-2E9C-101B-9397-08002B2CF9AE}" pid="5" name="xd_Signature">
    <vt:bool>false</vt:bool>
  </property>
  <property fmtid="{D5CDD505-2E9C-101B-9397-08002B2CF9AE}" pid="6" name="Jive_VersionGuid">
    <vt:lpwstr>1ac0570c-802d-48a4-805c-c58c94a814a1</vt:lpwstr>
  </property>
  <property fmtid="{D5CDD505-2E9C-101B-9397-08002B2CF9AE}" pid="7" name="Offisync_UniqueId">
    <vt:lpwstr>79497</vt:lpwstr>
  </property>
  <property fmtid="{D5CDD505-2E9C-101B-9397-08002B2CF9AE}" pid="8" name="Offisync_UpdateToken">
    <vt:lpwstr>1</vt:lpwstr>
  </property>
  <property fmtid="{D5CDD505-2E9C-101B-9397-08002B2CF9AE}" pid="9" name="Jive_LatestUserAccountName">
    <vt:lpwstr>rgish</vt:lpwstr>
  </property>
  <property fmtid="{D5CDD505-2E9C-101B-9397-08002B2CF9AE}" pid="10" name="Offisync_ServerID">
    <vt:lpwstr>e3e54f63-90d9-4136-a210-b624ba838b23</vt:lpwstr>
  </property>
  <property fmtid="{D5CDD505-2E9C-101B-9397-08002B2CF9AE}" pid="11" name="Offisync_ProviderInitializationData">
    <vt:lpwstr>https://hubconnect.uhg.com</vt:lpwstr>
  </property>
  <property fmtid="{D5CDD505-2E9C-101B-9397-08002B2CF9AE}" pid="12" name="Order">
    <vt:r8>82800</vt:r8>
  </property>
  <property fmtid="{D5CDD505-2E9C-101B-9397-08002B2CF9AE}" pid="13" name="MSIP_Label_320f21ee-9bdc-4991-8abe-58f53448e302_Enabled">
    <vt:lpwstr>true</vt:lpwstr>
  </property>
  <property fmtid="{D5CDD505-2E9C-101B-9397-08002B2CF9AE}" pid="14" name="MSIP_Label_320f21ee-9bdc-4991-8abe-58f53448e302_SetDate">
    <vt:lpwstr>2022-10-07T14:16:41Z</vt:lpwstr>
  </property>
  <property fmtid="{D5CDD505-2E9C-101B-9397-08002B2CF9AE}" pid="15" name="MSIP_Label_320f21ee-9bdc-4991-8abe-58f53448e302_Method">
    <vt:lpwstr>Privileged</vt:lpwstr>
  </property>
  <property fmtid="{D5CDD505-2E9C-101B-9397-08002B2CF9AE}" pid="16" name="MSIP_Label_320f21ee-9bdc-4991-8abe-58f53448e302_Name">
    <vt:lpwstr>External Label</vt:lpwstr>
  </property>
  <property fmtid="{D5CDD505-2E9C-101B-9397-08002B2CF9AE}" pid="17" name="MSIP_Label_320f21ee-9bdc-4991-8abe-58f53448e302_SiteId">
    <vt:lpwstr>db05faca-c82a-4b9d-b9c5-0f64b6755421</vt:lpwstr>
  </property>
  <property fmtid="{D5CDD505-2E9C-101B-9397-08002B2CF9AE}" pid="18" name="MSIP_Label_320f21ee-9bdc-4991-8abe-58f53448e302_ActionId">
    <vt:lpwstr>cbb5b5c3-0e7e-4c74-909d-4772dda3a252</vt:lpwstr>
  </property>
  <property fmtid="{D5CDD505-2E9C-101B-9397-08002B2CF9AE}" pid="19" name="MSIP_Label_320f21ee-9bdc-4991-8abe-58f53448e302_ContentBits">
    <vt:lpwstr>0</vt:lpwstr>
  </property>
</Properties>
</file>