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3"/>
  </p:notesMasterIdLst>
  <p:sldIdLst>
    <p:sldId id="256" r:id="rId5"/>
    <p:sldId id="257" r:id="rId6"/>
    <p:sldId id="258" r:id="rId7"/>
    <p:sldId id="2147469069" r:id="rId8"/>
    <p:sldId id="259" r:id="rId9"/>
    <p:sldId id="260" r:id="rId10"/>
    <p:sldId id="261" r:id="rId11"/>
    <p:sldId id="2147469064" r:id="rId12"/>
    <p:sldId id="262" r:id="rId13"/>
    <p:sldId id="2147469051" r:id="rId14"/>
    <p:sldId id="2147469052" r:id="rId15"/>
    <p:sldId id="2147469063" r:id="rId16"/>
    <p:sldId id="2147469054" r:id="rId17"/>
    <p:sldId id="2147469053" r:id="rId18"/>
    <p:sldId id="2147469055" r:id="rId19"/>
    <p:sldId id="2147469056" r:id="rId20"/>
    <p:sldId id="2147469057" r:id="rId21"/>
    <p:sldId id="2147469065" r:id="rId22"/>
    <p:sldId id="2147469060" r:id="rId23"/>
    <p:sldId id="2147469070" r:id="rId24"/>
    <p:sldId id="2147469058" r:id="rId25"/>
    <p:sldId id="2147469066" r:id="rId26"/>
    <p:sldId id="2147469045" r:id="rId27"/>
    <p:sldId id="2147469059" r:id="rId28"/>
    <p:sldId id="2147469061" r:id="rId29"/>
    <p:sldId id="2147469067" r:id="rId30"/>
    <p:sldId id="2147469062" r:id="rId31"/>
    <p:sldId id="2147469068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300"/>
    <a:srgbClr val="001C71"/>
    <a:srgbClr val="FFB8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54358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39-4B67-93C3-C24811760D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9A45C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39-4B67-93C3-C24811760D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EC95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39-4B67-93C3-C24811760D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637504"/>
        <c:axId val="61233920"/>
      </c:barChart>
      <c:catAx>
        <c:axId val="127637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1233920"/>
        <c:crosses val="autoZero"/>
        <c:auto val="1"/>
        <c:lblAlgn val="ctr"/>
        <c:lblOffset val="100"/>
        <c:noMultiLvlLbl val="0"/>
      </c:catAx>
      <c:valAx>
        <c:axId val="61233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76375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54358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39-4B67-93C3-C24811760D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9A45C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39-4B67-93C3-C24811760D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EC95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39-4B67-93C3-C24811760D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637504"/>
        <c:axId val="61233920"/>
      </c:barChart>
      <c:catAx>
        <c:axId val="127637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1233920"/>
        <c:crosses val="autoZero"/>
        <c:auto val="1"/>
        <c:lblAlgn val="ctr"/>
        <c:lblOffset val="100"/>
        <c:noMultiLvlLbl val="0"/>
      </c:catAx>
      <c:valAx>
        <c:axId val="61233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76375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AFFBE-0E4C-4866-B78F-9B0EC0351805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018A3-5D68-4FBF-A1A3-660760C8D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89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D6826A1-98D3-47CE-9ECC-40814EBE52ED}"/>
              </a:ext>
            </a:extLst>
          </p:cNvPr>
          <p:cNvSpPr/>
          <p:nvPr userDrawn="1"/>
        </p:nvSpPr>
        <p:spPr>
          <a:xfrm>
            <a:off x="2626" y="0"/>
            <a:ext cx="12189375" cy="4167554"/>
          </a:xfrm>
          <a:prstGeom prst="rect">
            <a:avLst/>
          </a:prstGeom>
          <a:gradFill>
            <a:gsLst>
              <a:gs pos="95000">
                <a:srgbClr val="E97300"/>
              </a:gs>
              <a:gs pos="5000">
                <a:srgbClr val="E97300"/>
              </a:gs>
              <a:gs pos="50000">
                <a:srgbClr val="FFB81D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8EF4A5-F205-4B1F-8310-CBBEA075D3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t="13477" r="25286" b="8387"/>
          <a:stretch/>
        </p:blipFill>
        <p:spPr>
          <a:xfrm>
            <a:off x="5523691" y="3938"/>
            <a:ext cx="6605954" cy="685406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1878FC0-2DC4-49A6-917E-90F723DB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2622928"/>
            <a:ext cx="11513920" cy="1470025"/>
          </a:xfrm>
        </p:spPr>
        <p:txBody>
          <a:bodyPr>
            <a:no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C8B5B71-D09C-44E2-8C37-C1C0519C7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597207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40404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AA85435B-4226-41A3-BD96-5D912EFEEC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015247"/>
            <a:ext cx="2464420" cy="66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7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16D7C7-70DC-461C-8659-7A38750CBD4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823654-4B5D-4D37-A7F7-FE149B4E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0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16D7C7-70DC-461C-8659-7A38750CBD4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823654-4B5D-4D37-A7F7-FE149B4E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31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16D7C7-70DC-461C-8659-7A38750CBD4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823654-4B5D-4D37-A7F7-FE149B4E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53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16D7C7-70DC-461C-8659-7A38750CBD4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823654-4B5D-4D37-A7F7-FE149B4E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8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063B746-383C-4EAB-8576-A8083EC69ECF}"/>
              </a:ext>
            </a:extLst>
          </p:cNvPr>
          <p:cNvSpPr/>
          <p:nvPr userDrawn="1"/>
        </p:nvSpPr>
        <p:spPr>
          <a:xfrm>
            <a:off x="0" y="1"/>
            <a:ext cx="1047261" cy="6858000"/>
          </a:xfrm>
          <a:prstGeom prst="rect">
            <a:avLst/>
          </a:prstGeom>
          <a:gradFill>
            <a:gsLst>
              <a:gs pos="50000">
                <a:srgbClr val="FFB81D"/>
              </a:gs>
              <a:gs pos="5000">
                <a:srgbClr val="E97300"/>
              </a:gs>
              <a:gs pos="95000">
                <a:srgbClr val="E97300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BB113C-38CB-4F7F-9D83-BB144662D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139" y="274638"/>
            <a:ext cx="10145261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74178F-106B-4F52-A2E7-A537C178D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139" y="1600200"/>
            <a:ext cx="10145261" cy="48478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E5A24A-C487-47C0-9BC4-455A3E040C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 rot="-5400000">
            <a:off x="-510733" y="3281112"/>
            <a:ext cx="2068726" cy="46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9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DB6A1B-6C03-40E7-B1FA-ABBDEE3F1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2441" y="1730613"/>
            <a:ext cx="10069959" cy="599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E973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C4FAC57-7D57-40EB-8541-5612F54A30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12442" y="2370375"/>
            <a:ext cx="10069959" cy="404346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000">
                <a:solidFill>
                  <a:srgbClr val="404040"/>
                </a:solidFill>
              </a:defRPr>
            </a:lvl2pPr>
            <a:lvl3pPr>
              <a:defRPr sz="1800">
                <a:solidFill>
                  <a:srgbClr val="404040"/>
                </a:solidFill>
              </a:defRPr>
            </a:lvl3pPr>
            <a:lvl4pPr>
              <a:defRPr sz="1600">
                <a:solidFill>
                  <a:srgbClr val="404040"/>
                </a:solidFill>
              </a:defRPr>
            </a:lvl4pPr>
            <a:lvl5pPr>
              <a:defRPr sz="1600">
                <a:solidFill>
                  <a:srgbClr val="40404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DCCBA33-20EF-4FD5-BCE3-7E55018EE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139" y="274638"/>
            <a:ext cx="10145261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761101-C8EE-42FB-89B2-D0FB84BD417D}"/>
              </a:ext>
            </a:extLst>
          </p:cNvPr>
          <p:cNvSpPr/>
          <p:nvPr userDrawn="1"/>
        </p:nvSpPr>
        <p:spPr>
          <a:xfrm>
            <a:off x="0" y="1"/>
            <a:ext cx="1047261" cy="6858000"/>
          </a:xfrm>
          <a:prstGeom prst="rect">
            <a:avLst/>
          </a:prstGeom>
          <a:gradFill>
            <a:gsLst>
              <a:gs pos="50000">
                <a:srgbClr val="FFB81D"/>
              </a:gs>
              <a:gs pos="5000">
                <a:srgbClr val="E97300"/>
              </a:gs>
              <a:gs pos="95000">
                <a:srgbClr val="E97300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661AB5-1935-4FFD-9395-5B4B796B95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 rot="-5400000">
            <a:off x="-510733" y="3281112"/>
            <a:ext cx="2068726" cy="46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2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-Sub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DB6A1B-6C03-40E7-B1FA-ABBDEE3F1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2441" y="1730613"/>
            <a:ext cx="10069959" cy="599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E973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DCCBA33-20EF-4FD5-BCE3-7E55018EE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139" y="274638"/>
            <a:ext cx="10145261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761101-C8EE-42FB-89B2-D0FB84BD417D}"/>
              </a:ext>
            </a:extLst>
          </p:cNvPr>
          <p:cNvSpPr/>
          <p:nvPr userDrawn="1"/>
        </p:nvSpPr>
        <p:spPr>
          <a:xfrm>
            <a:off x="0" y="1"/>
            <a:ext cx="1047261" cy="6858000"/>
          </a:xfrm>
          <a:prstGeom prst="rect">
            <a:avLst/>
          </a:prstGeom>
          <a:gradFill>
            <a:gsLst>
              <a:gs pos="50000">
                <a:srgbClr val="FFB81D"/>
              </a:gs>
              <a:gs pos="5000">
                <a:srgbClr val="E97300"/>
              </a:gs>
              <a:gs pos="95000">
                <a:srgbClr val="E97300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9E1CCE7C-C1B4-4019-AD7A-54AB01CDD5BF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614613696"/>
              </p:ext>
            </p:extLst>
          </p:nvPr>
        </p:nvGraphicFramePr>
        <p:xfrm>
          <a:off x="1512441" y="2643063"/>
          <a:ext cx="10069959" cy="386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94DE7053-3303-4BC5-B4A4-FC5DA9E4FD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0000"/>
          </a:blip>
          <a:stretch>
            <a:fillRect/>
          </a:stretch>
        </p:blipFill>
        <p:spPr>
          <a:xfrm rot="-5400000">
            <a:off x="-510733" y="3281112"/>
            <a:ext cx="2068726" cy="46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2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735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7736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E973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7736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20147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E973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20147" y="2505075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A27016-4A9F-495B-9D7E-BCA6980229AC}"/>
              </a:ext>
            </a:extLst>
          </p:cNvPr>
          <p:cNvSpPr/>
          <p:nvPr userDrawn="1"/>
        </p:nvSpPr>
        <p:spPr>
          <a:xfrm>
            <a:off x="0" y="1"/>
            <a:ext cx="1047261" cy="6858000"/>
          </a:xfrm>
          <a:prstGeom prst="rect">
            <a:avLst/>
          </a:prstGeom>
          <a:gradFill>
            <a:gsLst>
              <a:gs pos="50000">
                <a:srgbClr val="FFB81D"/>
              </a:gs>
              <a:gs pos="5000">
                <a:srgbClr val="E97300"/>
              </a:gs>
              <a:gs pos="95000">
                <a:srgbClr val="E97300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D48BD2-60CD-453D-8DD9-141E01541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 rot="-5400000">
            <a:off x="-510733" y="3281112"/>
            <a:ext cx="2068726" cy="46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3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0BB113C-38CB-4F7F-9D83-BB144662D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47" y="948636"/>
            <a:ext cx="10938553" cy="98270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74178F-106B-4F52-A2E7-A537C178D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47" y="2113907"/>
            <a:ext cx="10938553" cy="43485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1AE247-F6B5-4031-9A1C-E94344E5C84C}"/>
              </a:ext>
            </a:extLst>
          </p:cNvPr>
          <p:cNvSpPr/>
          <p:nvPr userDrawn="1"/>
        </p:nvSpPr>
        <p:spPr>
          <a:xfrm rot="5400000">
            <a:off x="5621684" y="-5621684"/>
            <a:ext cx="948635" cy="12192003"/>
          </a:xfrm>
          <a:prstGeom prst="rect">
            <a:avLst/>
          </a:prstGeom>
          <a:gradFill>
            <a:gsLst>
              <a:gs pos="50000">
                <a:srgbClr val="FFB81D"/>
              </a:gs>
              <a:gs pos="5000">
                <a:srgbClr val="E97300"/>
              </a:gs>
              <a:gs pos="95000">
                <a:srgbClr val="E97300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192C74-47D1-4A0A-9D17-1243ACBC0E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0515600" y="-357271"/>
            <a:ext cx="1676400" cy="166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52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Sub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DB6A1B-6C03-40E7-B1FA-ABBDEE3F1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851" y="1977189"/>
            <a:ext cx="10774165" cy="599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E973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C4FAC57-7D57-40EB-8541-5612F54A30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852" y="2616951"/>
            <a:ext cx="10774165" cy="404346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000">
                <a:solidFill>
                  <a:srgbClr val="404040"/>
                </a:solidFill>
              </a:defRPr>
            </a:lvl2pPr>
            <a:lvl3pPr>
              <a:defRPr sz="1800">
                <a:solidFill>
                  <a:srgbClr val="404040"/>
                </a:solidFill>
              </a:defRPr>
            </a:lvl3pPr>
            <a:lvl4pPr>
              <a:defRPr sz="1600">
                <a:solidFill>
                  <a:srgbClr val="404040"/>
                </a:solidFill>
              </a:defRPr>
            </a:lvl4pPr>
            <a:lvl5pPr>
              <a:defRPr sz="1600">
                <a:solidFill>
                  <a:srgbClr val="40404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DCCBA33-20EF-4FD5-BCE3-7E55018EE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0" y="971192"/>
            <a:ext cx="10774164" cy="94863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FB3359-72CE-4898-B9E9-4B85FD7934DC}"/>
              </a:ext>
            </a:extLst>
          </p:cNvPr>
          <p:cNvSpPr/>
          <p:nvPr userDrawn="1"/>
        </p:nvSpPr>
        <p:spPr>
          <a:xfrm rot="5400000">
            <a:off x="5621684" y="-5621684"/>
            <a:ext cx="948635" cy="12192003"/>
          </a:xfrm>
          <a:prstGeom prst="rect">
            <a:avLst/>
          </a:prstGeom>
          <a:gradFill>
            <a:gsLst>
              <a:gs pos="50000">
                <a:srgbClr val="FFB81D"/>
              </a:gs>
              <a:gs pos="5000">
                <a:srgbClr val="E97300"/>
              </a:gs>
              <a:gs pos="95000">
                <a:srgbClr val="E97300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9103BC-F3EE-4105-91F2-18B55DC79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0515600" y="-357271"/>
            <a:ext cx="1676400" cy="166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9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09" y="948636"/>
            <a:ext cx="11133027" cy="10651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211" y="2112674"/>
            <a:ext cx="533240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E973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12" y="2936586"/>
            <a:ext cx="5332408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4801" y="2112674"/>
            <a:ext cx="558143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E973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4801" y="2936586"/>
            <a:ext cx="5581435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269FF5-EC0C-4B62-987B-34B42080996E}"/>
              </a:ext>
            </a:extLst>
          </p:cNvPr>
          <p:cNvSpPr/>
          <p:nvPr userDrawn="1"/>
        </p:nvSpPr>
        <p:spPr>
          <a:xfrm rot="5400000">
            <a:off x="5621687" y="-5621684"/>
            <a:ext cx="948635" cy="12192003"/>
          </a:xfrm>
          <a:prstGeom prst="rect">
            <a:avLst/>
          </a:prstGeom>
          <a:gradFill>
            <a:gsLst>
              <a:gs pos="50000">
                <a:srgbClr val="FFB81D"/>
              </a:gs>
              <a:gs pos="5000">
                <a:srgbClr val="E97300"/>
              </a:gs>
              <a:gs pos="95000">
                <a:srgbClr val="E97300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ACD081-374C-426E-8952-75C1FC5655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0515600" y="-357271"/>
            <a:ext cx="1676400" cy="166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3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-Sub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DB6A1B-6C03-40E7-B1FA-ABBDEE3F1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451" y="1956644"/>
            <a:ext cx="10069959" cy="599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E973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DCCBA33-20EF-4FD5-BCE3-7E55018EE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51" y="1068509"/>
            <a:ext cx="10145261" cy="8551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9E1CCE7C-C1B4-4019-AD7A-54AB01CDD5BF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749242053"/>
              </p:ext>
            </p:extLst>
          </p:nvPr>
        </p:nvGraphicFramePr>
        <p:xfrm>
          <a:off x="671246" y="2794571"/>
          <a:ext cx="10911153" cy="3708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E3BA736E-ABC9-483F-B1C7-1EF56F317415}"/>
              </a:ext>
            </a:extLst>
          </p:cNvPr>
          <p:cNvSpPr/>
          <p:nvPr userDrawn="1"/>
        </p:nvSpPr>
        <p:spPr>
          <a:xfrm rot="5400000">
            <a:off x="5621687" y="-5621684"/>
            <a:ext cx="948635" cy="12192003"/>
          </a:xfrm>
          <a:prstGeom prst="rect">
            <a:avLst/>
          </a:prstGeom>
          <a:gradFill>
            <a:gsLst>
              <a:gs pos="50000">
                <a:srgbClr val="FFB81D"/>
              </a:gs>
              <a:gs pos="5000">
                <a:srgbClr val="E97300"/>
              </a:gs>
              <a:gs pos="95000">
                <a:srgbClr val="E97300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A991E50-9FBA-4198-AC78-A3AE231431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10515600" y="-357271"/>
            <a:ext cx="1676400" cy="166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5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6D7C7-70DC-461C-8659-7A38750CBD4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23654-4B5D-4D37-A7F7-FE149B4E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5" r:id="rId5"/>
    <p:sldLayoutId id="2147483673" r:id="rId6"/>
    <p:sldLayoutId id="2147483674" r:id="rId7"/>
    <p:sldLayoutId id="2147483672" r:id="rId8"/>
    <p:sldLayoutId id="2147483676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elissa.pace@mimeridian.com" TargetMode="External"/><Relationship Id="rId2" Type="http://schemas.openxmlformats.org/officeDocument/2006/relationships/hyperlink" Target="mailto:Cmone.c.johnson@mhplan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lexandra.leas@mimeridian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providersupport@payspanhealth.co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.radmd.com/radmd-home.aspx" TargetMode="External"/><Relationship Id="rId2" Type="http://schemas.openxmlformats.org/officeDocument/2006/relationships/hyperlink" Target="https://www.mimeridian.com/providers/preauth-check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yturningpoint-healthcare.com/#!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mimeridian.com/providers/bulletins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0CEDF-4F0B-4043-B160-EBEF9674E5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Meridian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4C35E8-E593-4336-8ECE-8048AD5291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2023 LCN Conference </a:t>
            </a:r>
          </a:p>
        </p:txBody>
      </p:sp>
    </p:spTree>
    <p:extLst>
      <p:ext uri="{BB962C8B-B14F-4D97-AF65-F5344CB8AC3E}">
        <p14:creationId xmlns:p14="http://schemas.microsoft.com/office/powerpoint/2010/main" val="1843118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7ACFB-F248-77B8-FF7B-CF0399706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Claims Redesign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BC7DA-026F-18FD-E92F-FB9289935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Newly created Claims Dashboard enables quick access to most relevant claims information on one page.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All-New Claims Status Tiles and Pages, with filter, row count, and pagination capabilities.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Ability to search for claims by Claim Number, up to 10 claims at once, from Claims Dashboard and Advanced Search.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Expanded Claim Details page displays all reference numbers associated to a claim (i.e., Reconsideration Number, Appeal Number,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281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34C77-E445-5174-A5C2-B2D58142A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Claims Dashboard- Manage Finances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EF56B5E-E84A-3831-E925-48EE6CAE051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New location and categorization of claim-related financials.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“View all EOPs” links to existing Payment History tab and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Batch Claims Reports link provides quick access to EDI Response Report (i.e., 999, TA1, etc.).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Claim Audit Tool (</a:t>
            </a:r>
            <a:r>
              <a:rPr lang="en-US" sz="2000" i="1" dirty="0">
                <a:solidFill>
                  <a:schemeClr val="tx1"/>
                </a:solidFill>
              </a:rPr>
              <a:t>where available</a:t>
            </a:r>
            <a:r>
              <a:rPr lang="en-US" sz="2400" dirty="0">
                <a:solidFill>
                  <a:schemeClr val="tx1"/>
                </a:solidFill>
              </a:rPr>
              <a:t>) changed from a tab to a link.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836EBEC-E040-3365-5853-14CD1E8E6C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18194" y="1690689"/>
            <a:ext cx="3593886" cy="481425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75938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51848-3219-75E3-3AC4-B5E3A694E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Claims Dashboard- Manage Finances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3DFC87-C5AE-B0A5-996A-DDA35D885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3132" y="1417638"/>
            <a:ext cx="3089756" cy="4848225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1F6560-A5C3-CA50-2123-47069E7813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639"/>
          <a:stretch/>
        </p:blipFill>
        <p:spPr>
          <a:xfrm>
            <a:off x="4265327" y="3211283"/>
            <a:ext cx="4488884" cy="271446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BBB1783-444D-2FCB-5364-787932E6EC25}"/>
              </a:ext>
            </a:extLst>
          </p:cNvPr>
          <p:cNvCxnSpPr/>
          <p:nvPr/>
        </p:nvCxnSpPr>
        <p:spPr>
          <a:xfrm flipV="1">
            <a:off x="2882096" y="4896091"/>
            <a:ext cx="1122745" cy="3935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C1EA162-15BC-5B5A-F50D-3C6FBCF8E64B}"/>
              </a:ext>
            </a:extLst>
          </p:cNvPr>
          <p:cNvSpPr txBox="1"/>
          <p:nvPr/>
        </p:nvSpPr>
        <p:spPr>
          <a:xfrm>
            <a:off x="5635847" y="1417638"/>
            <a:ext cx="60942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To access Explanation of Payment (EOP) information, under Manage Finances, click </a:t>
            </a:r>
            <a:r>
              <a:rPr lang="en-US" sz="1800" b="1" dirty="0">
                <a:solidFill>
                  <a:schemeClr val="tx1"/>
                </a:solidFill>
              </a:rPr>
              <a:t>View all EOPs</a:t>
            </a:r>
            <a:r>
              <a:rPr lang="en-US" sz="1800" dirty="0">
                <a:solidFill>
                  <a:schemeClr val="tx1"/>
                </a:solidFill>
              </a:rPr>
              <a:t>. The legacy Payment History tab displays.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Click </a:t>
            </a:r>
            <a:r>
              <a:rPr lang="en-US" sz="1800" b="1" dirty="0">
                <a:solidFill>
                  <a:schemeClr val="tx1"/>
                </a:solidFill>
              </a:rPr>
              <a:t>Claims</a:t>
            </a:r>
            <a:r>
              <a:rPr lang="en-US" sz="1800" dirty="0">
                <a:solidFill>
                  <a:schemeClr val="tx1"/>
                </a:solidFill>
              </a:rPr>
              <a:t> at the top of any page to return to Claims Dashboard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 dates underlined in blue will open up EOP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128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00522-68A7-07EE-AC29-1095C08D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Claims Dashboard- Resource link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0E5B68-DD93-921A-F493-0236165377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74390" y="2728570"/>
            <a:ext cx="5581435" cy="3684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Newly added claim-related Resources.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Link to [Portal] Updated Instruction Manual.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Link to EDI Guide (Medicare Claims Processing Manual).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Link to CMS 1500 Claim Form (image for reference only).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Link to CMS UB-04 information.</a:t>
            </a:r>
            <a:endParaRPr lang="en-US" sz="2400" i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6B4C47E-7547-3425-F6DC-D31E3D79B7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22239" y="2172660"/>
            <a:ext cx="3567312" cy="430624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7714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EBE77-4E16-98DC-8691-DB7E12109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Claims Dashboard- Instruction Manual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EBED55-44EB-4855-2277-D957625ED2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1455" y="2758906"/>
            <a:ext cx="5581435" cy="3684588"/>
          </a:xfrm>
        </p:spPr>
        <p:txBody>
          <a:bodyPr/>
          <a:lstStyle/>
          <a:p>
            <a:r>
              <a:rPr lang="en-US" sz="2400" dirty="0"/>
              <a:t>Click the </a:t>
            </a:r>
            <a:r>
              <a:rPr lang="en-US" sz="2400" b="1" dirty="0"/>
              <a:t>Updated</a:t>
            </a:r>
            <a:r>
              <a:rPr lang="en-US" sz="2400" dirty="0"/>
              <a:t> </a:t>
            </a:r>
            <a:r>
              <a:rPr lang="en-US" sz="2400" b="1" dirty="0"/>
              <a:t>Instruction Manual (PDF)</a:t>
            </a:r>
            <a:r>
              <a:rPr lang="en-US" sz="2400" dirty="0"/>
              <a:t> link under Resources to access the updated manual, which includes Portal Claims Redesign information. </a:t>
            </a:r>
          </a:p>
          <a:p>
            <a:r>
              <a:rPr lang="en-US" sz="2400" dirty="0"/>
              <a:t>The manual will open in a new tab or window.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97A54DE-BE7C-986E-61D3-07CC999C66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9455" y="2224776"/>
            <a:ext cx="2348174" cy="368458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BBE48B-0D6B-3A28-6634-E0191754C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501" y="2524630"/>
            <a:ext cx="2295787" cy="294637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239D18C-7A2F-7580-1A5E-4F9667740A4A}"/>
              </a:ext>
            </a:extLst>
          </p:cNvPr>
          <p:cNvCxnSpPr/>
          <p:nvPr/>
        </p:nvCxnSpPr>
        <p:spPr>
          <a:xfrm flipV="1">
            <a:off x="1194318" y="5299788"/>
            <a:ext cx="1166327" cy="2799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07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F398C-CB77-6FFE-C694-A1DB00BA6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D8E34-58D9-1554-8691-77AE4F182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139" y="1191198"/>
            <a:ext cx="3358796" cy="4847861"/>
          </a:xfrm>
        </p:spPr>
        <p:txBody>
          <a:bodyPr/>
          <a:lstStyle/>
          <a:p>
            <a:pPr marL="0" indent="0" algn="ctr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Providers can now submit appeals in our provider portal!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D23AA8-7A8B-92DE-EB43-C8022B8D3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1" t="36371" r="56232" b="57684"/>
          <a:stretch/>
        </p:blipFill>
        <p:spPr>
          <a:xfrm>
            <a:off x="1613846" y="4279101"/>
            <a:ext cx="4080393" cy="144750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A3144A-BF15-5C1E-7571-F9554C444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544" y="1061928"/>
            <a:ext cx="4641513" cy="512167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B2FFF5E-C552-94E5-380D-FFAF4903F480}"/>
              </a:ext>
            </a:extLst>
          </p:cNvPr>
          <p:cNvCxnSpPr>
            <a:cxnSpLocks/>
          </p:cNvCxnSpPr>
          <p:nvPr/>
        </p:nvCxnSpPr>
        <p:spPr>
          <a:xfrm flipH="1" flipV="1">
            <a:off x="5450381" y="5163661"/>
            <a:ext cx="961503" cy="311655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Arrow: Left 7">
            <a:extLst>
              <a:ext uri="{FF2B5EF4-FFF2-40B4-BE49-F238E27FC236}">
                <a16:creationId xmlns:a16="http://schemas.microsoft.com/office/drawing/2014/main" id="{9F0ABB2E-146A-E182-FC6D-0629748B414B}"/>
              </a:ext>
            </a:extLst>
          </p:cNvPr>
          <p:cNvSpPr/>
          <p:nvPr/>
        </p:nvSpPr>
        <p:spPr>
          <a:xfrm>
            <a:off x="8873412" y="3956180"/>
            <a:ext cx="569168" cy="12129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39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7B870-3EED-3D64-7494-C44BA47BD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8BDA4-42A3-C072-D051-6019AE7B2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Issues Providers can appeal:</a:t>
            </a:r>
          </a:p>
          <a:p>
            <a:pPr lvl="1"/>
            <a:r>
              <a:rPr lang="en-US" b="1" dirty="0"/>
              <a:t>Post-Service: </a:t>
            </a:r>
            <a:r>
              <a:rPr lang="en-US" dirty="0"/>
              <a:t>An appeal of services that were denied or reduced because they did not meet a specific criteria, policy, or guideline and have a denied authorization on file. </a:t>
            </a:r>
          </a:p>
          <a:p>
            <a:pPr lvl="1"/>
            <a:r>
              <a:rPr lang="en-US" b="1" dirty="0"/>
              <a:t>Administrative</a:t>
            </a:r>
            <a:r>
              <a:rPr lang="en-US" dirty="0"/>
              <a:t>: An appeal by a provider of a claim/service denied for failure to authorize services according to timeframe requirements. </a:t>
            </a:r>
          </a:p>
          <a:p>
            <a:pPr lvl="1"/>
            <a:endParaRPr lang="en-US" dirty="0"/>
          </a:p>
          <a:p>
            <a:r>
              <a:rPr lang="en-US" dirty="0"/>
              <a:t>Provider’s can locate manuals on website for more information regarding time frames, documents needed etc. </a:t>
            </a:r>
          </a:p>
        </p:txBody>
      </p:sp>
    </p:spTree>
    <p:extLst>
      <p:ext uri="{BB962C8B-B14F-4D97-AF65-F5344CB8AC3E}">
        <p14:creationId xmlns:p14="http://schemas.microsoft.com/office/powerpoint/2010/main" val="2483300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74F02-4297-1685-95DF-424ABB140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Self-Service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A4D8B-D3C9-BD0A-561E-597BDDBD6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Member Eligibility</a:t>
            </a:r>
          </a:p>
          <a:p>
            <a:pPr lvl="1"/>
            <a:r>
              <a:rPr lang="en-US" dirty="0"/>
              <a:t>Green thumbs up if member is eligible </a:t>
            </a:r>
          </a:p>
          <a:p>
            <a:r>
              <a:rPr lang="en-US" dirty="0"/>
              <a:t>First time claim submission </a:t>
            </a:r>
          </a:p>
          <a:p>
            <a:r>
              <a:rPr lang="en-US" dirty="0"/>
              <a:t>Reconsiderations</a:t>
            </a:r>
          </a:p>
          <a:p>
            <a:r>
              <a:rPr lang="en-US" dirty="0"/>
              <a:t>Appeals</a:t>
            </a:r>
          </a:p>
          <a:p>
            <a:r>
              <a:rPr lang="en-US" dirty="0"/>
              <a:t>Authorization Submission</a:t>
            </a:r>
          </a:p>
          <a:p>
            <a:pPr lvl="1"/>
            <a:r>
              <a:rPr lang="en-US" dirty="0"/>
              <a:t>Can also fax in PA requests. Refer to Integration letter for fax numbers</a:t>
            </a:r>
          </a:p>
          <a:p>
            <a:r>
              <a:rPr lang="en-US" dirty="0"/>
              <a:t>Check Detail </a:t>
            </a:r>
          </a:p>
          <a:p>
            <a:r>
              <a:rPr lang="en-US" dirty="0"/>
              <a:t>Claim Detail</a:t>
            </a:r>
          </a:p>
          <a:p>
            <a:r>
              <a:rPr lang="en-US" dirty="0"/>
              <a:t>Incentive Payment Check Detail</a:t>
            </a:r>
          </a:p>
        </p:txBody>
      </p:sp>
    </p:spTree>
    <p:extLst>
      <p:ext uri="{BB962C8B-B14F-4D97-AF65-F5344CB8AC3E}">
        <p14:creationId xmlns:p14="http://schemas.microsoft.com/office/powerpoint/2010/main" val="3064598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500A-50A1-E5A6-364C-6E95BE6036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Claims/Authorizations</a:t>
            </a:r>
          </a:p>
        </p:txBody>
      </p:sp>
    </p:spTree>
    <p:extLst>
      <p:ext uri="{BB962C8B-B14F-4D97-AF65-F5344CB8AC3E}">
        <p14:creationId xmlns:p14="http://schemas.microsoft.com/office/powerpoint/2010/main" val="3458573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EA2B5-892A-6F7C-E7C1-CD03B9405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D09EC-8930-AAE2-5C9D-AF1EF7363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Mailing Address</a:t>
            </a:r>
          </a:p>
          <a:p>
            <a:pPr lvl="1"/>
            <a:r>
              <a:rPr lang="en-US" dirty="0"/>
              <a:t>PO Box 8080 Farmington, MO 63640-8080</a:t>
            </a:r>
          </a:p>
          <a:p>
            <a:pPr lvl="1"/>
            <a:endParaRPr lang="en-US" dirty="0"/>
          </a:p>
          <a:p>
            <a:r>
              <a:rPr lang="en-US" dirty="0"/>
              <a:t>Electronic Claim Submission</a:t>
            </a:r>
          </a:p>
          <a:p>
            <a:pPr lvl="1"/>
            <a:r>
              <a:rPr lang="en-US" dirty="0"/>
              <a:t>Meridian utilizes Availity as our clearinghouse</a:t>
            </a:r>
          </a:p>
          <a:p>
            <a:pPr lvl="2"/>
            <a:r>
              <a:rPr lang="en-US" sz="2400" dirty="0"/>
              <a:t>Customer Support: 800-282-4548</a:t>
            </a:r>
          </a:p>
          <a:p>
            <a:pPr lvl="2"/>
            <a:r>
              <a:rPr lang="en-US" sz="2400" dirty="0"/>
              <a:t>Payer ID: MHPMI</a:t>
            </a:r>
          </a:p>
          <a:p>
            <a:pPr lvl="2"/>
            <a:endParaRPr lang="en-US" dirty="0"/>
          </a:p>
          <a:p>
            <a:r>
              <a:rPr lang="en-US" dirty="0"/>
              <a:t>Provider Portal Claim Submission</a:t>
            </a:r>
          </a:p>
          <a:p>
            <a:pPr lvl="1"/>
            <a:r>
              <a:rPr lang="en-US" dirty="0"/>
              <a:t>Claims can be submitted via our Provider Portal </a:t>
            </a:r>
          </a:p>
          <a:p>
            <a:pPr lvl="1"/>
            <a:r>
              <a:rPr lang="en-US" b="1" dirty="0"/>
              <a:t>Provider.mimeridian.com </a:t>
            </a:r>
          </a:p>
        </p:txBody>
      </p:sp>
    </p:spTree>
    <p:extLst>
      <p:ext uri="{BB962C8B-B14F-4D97-AF65-F5344CB8AC3E}">
        <p14:creationId xmlns:p14="http://schemas.microsoft.com/office/powerpoint/2010/main" val="703548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6DD74-88BC-542B-D851-30D896D03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Meridian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49615-A635-C23B-3CDD-FE8DBBB60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C’Mone Johnson</a:t>
            </a:r>
          </a:p>
          <a:p>
            <a:pPr lvl="1"/>
            <a:r>
              <a:rPr lang="en-US" dirty="0"/>
              <a:t>Provider Network Specialist II</a:t>
            </a:r>
          </a:p>
          <a:p>
            <a:pPr lvl="1"/>
            <a:r>
              <a:rPr lang="en-US" dirty="0">
                <a:hlinkClick r:id="rId2"/>
              </a:rPr>
              <a:t>Cmone.c.johnson@mhplan.com</a:t>
            </a:r>
            <a:endParaRPr lang="en-US" dirty="0"/>
          </a:p>
          <a:p>
            <a:pPr lvl="1"/>
            <a:r>
              <a:rPr lang="en-US" dirty="0"/>
              <a:t>313-670-2650</a:t>
            </a:r>
          </a:p>
          <a:p>
            <a:pPr lvl="1"/>
            <a:endParaRPr lang="en-US" dirty="0"/>
          </a:p>
          <a:p>
            <a:r>
              <a:rPr lang="en-US" dirty="0"/>
              <a:t>Melissa Pace</a:t>
            </a:r>
          </a:p>
          <a:p>
            <a:pPr lvl="1"/>
            <a:r>
              <a:rPr lang="en-US" dirty="0"/>
              <a:t>Supervisor, Provider Relations</a:t>
            </a:r>
          </a:p>
          <a:p>
            <a:pPr lvl="1"/>
            <a:r>
              <a:rPr lang="en-US" dirty="0">
                <a:hlinkClick r:id="rId3"/>
              </a:rPr>
              <a:t>Melissa.pace@mimeridian.com</a:t>
            </a:r>
            <a:endParaRPr lang="en-US" dirty="0"/>
          </a:p>
          <a:p>
            <a:pPr lvl="1"/>
            <a:r>
              <a:rPr lang="en-US" dirty="0"/>
              <a:t> 947-517-5625</a:t>
            </a:r>
          </a:p>
          <a:p>
            <a:pPr lvl="1"/>
            <a:endParaRPr lang="en-US" dirty="0"/>
          </a:p>
          <a:p>
            <a:r>
              <a:rPr lang="en-US" dirty="0"/>
              <a:t>Alexandra Leas</a:t>
            </a:r>
          </a:p>
          <a:p>
            <a:pPr lvl="1"/>
            <a:r>
              <a:rPr lang="en-US" dirty="0"/>
              <a:t>Director, Provider Relations</a:t>
            </a:r>
          </a:p>
          <a:p>
            <a:pPr lvl="1"/>
            <a:r>
              <a:rPr lang="en-US" dirty="0">
                <a:hlinkClick r:id="rId4"/>
              </a:rPr>
              <a:t>Alexandra.leas@mimeridian.com</a:t>
            </a:r>
            <a:endParaRPr lang="en-US" dirty="0"/>
          </a:p>
          <a:p>
            <a:pPr lvl="1"/>
            <a:r>
              <a:rPr lang="en-US" dirty="0"/>
              <a:t>313-400-1788</a:t>
            </a:r>
          </a:p>
        </p:txBody>
      </p:sp>
    </p:spTree>
    <p:extLst>
      <p:ext uri="{BB962C8B-B14F-4D97-AF65-F5344CB8AC3E}">
        <p14:creationId xmlns:p14="http://schemas.microsoft.com/office/powerpoint/2010/main" val="2913747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06C44-2BDF-0C88-168A-99EAAD3B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Payspan</a:t>
            </a:r>
            <a:r>
              <a:rPr lang="en-US" dirty="0"/>
              <a:t> Sign-Up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AC0C5-4932-3913-A3D1-A0D01D5AB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Meridian offers a free solution for EFT and electronic remittance advice (835/ERA/EOP) through </a:t>
            </a:r>
            <a:r>
              <a:rPr lang="en-US" dirty="0" err="1"/>
              <a:t>Payspan</a:t>
            </a:r>
            <a:r>
              <a:rPr lang="en-US" dirty="0"/>
              <a:t>.</a:t>
            </a:r>
          </a:p>
          <a:p>
            <a:r>
              <a:rPr lang="en-US" dirty="0"/>
              <a:t>Create an account by registering at www.payspanhealth.com</a:t>
            </a:r>
          </a:p>
          <a:p>
            <a:pPr lvl="1"/>
            <a:r>
              <a:rPr lang="en-US" dirty="0"/>
              <a:t>Request a registration code: Payspanhealth.com/</a:t>
            </a:r>
            <a:r>
              <a:rPr lang="en-US" dirty="0" err="1"/>
              <a:t>RequestRegCode</a:t>
            </a:r>
            <a:endParaRPr lang="en-US" dirty="0"/>
          </a:p>
          <a:p>
            <a:pPr lvl="1"/>
            <a:r>
              <a:rPr lang="en-US" dirty="0" err="1"/>
              <a:t>Payspan</a:t>
            </a:r>
            <a:r>
              <a:rPr lang="en-US" dirty="0"/>
              <a:t> Provider Support</a:t>
            </a:r>
          </a:p>
          <a:p>
            <a:pPr lvl="2"/>
            <a:r>
              <a:rPr lang="en-US" dirty="0"/>
              <a:t>1-877-331-7154, Option 1</a:t>
            </a:r>
          </a:p>
          <a:p>
            <a:pPr lvl="2"/>
            <a:r>
              <a:rPr lang="en-US" dirty="0">
                <a:hlinkClick r:id="rId2"/>
              </a:rPr>
              <a:t>providersupport@payspanhealth.com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360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80BF5-5B47-44E2-38CB-8B0961C70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Authorizations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F2328-BCB4-D304-FBED-1A6C4FE75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Provider’s can check the requirements for any code on our website: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hlinkClick r:id="rId2"/>
              </a:rPr>
              <a:t>mimeridian.com/providers/preauth-check.html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US" sz="2400" dirty="0"/>
              <a:t>Inpatient/Outpatient Fax forms on website</a:t>
            </a:r>
          </a:p>
          <a:p>
            <a:r>
              <a:rPr lang="en-US" sz="2400" dirty="0"/>
              <a:t>PA Grace Period Change</a:t>
            </a:r>
          </a:p>
          <a:p>
            <a:pPr lvl="1"/>
            <a:r>
              <a:rPr lang="en-US" sz="2000" dirty="0"/>
              <a:t>Authorizations can be updated for changes in DOS, CPT codes, or physicians within 30 days or original DOS. </a:t>
            </a:r>
          </a:p>
          <a:p>
            <a:pPr lvl="1"/>
            <a:r>
              <a:rPr lang="en-US" sz="2000" dirty="0"/>
              <a:t>Must be updated before claim is billed  </a:t>
            </a:r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Active Vendors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NIA: Non-emergent, advanced, outpatient imaging services, therapy PT/OT, as well as interventional pain management 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Website: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www1.radmd.com/radmd-home.aspx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TurningPoint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Health: Orthopedic and Spinal Surgical Procedures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Website: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myturningpoint-healthcare.com/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lvl="2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400" dirty="0"/>
              <a:t>Meridian can set up conference calls with authorization vendors if there are any questions/concerns</a:t>
            </a:r>
          </a:p>
        </p:txBody>
      </p:sp>
    </p:spTree>
    <p:extLst>
      <p:ext uri="{BB962C8B-B14F-4D97-AF65-F5344CB8AC3E}">
        <p14:creationId xmlns:p14="http://schemas.microsoft.com/office/powerpoint/2010/main" val="1325232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6482-B288-346C-2A4E-5A6013EA39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Meridian Bulletins</a:t>
            </a:r>
          </a:p>
        </p:txBody>
      </p:sp>
    </p:spTree>
    <p:extLst>
      <p:ext uri="{BB962C8B-B14F-4D97-AF65-F5344CB8AC3E}">
        <p14:creationId xmlns:p14="http://schemas.microsoft.com/office/powerpoint/2010/main" val="1715931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51D79-6F47-A0F9-ABEF-1F0E540AD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Updates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3241E1-1F2C-50EA-37AD-37DDEAC85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471" y="1594658"/>
            <a:ext cx="6742584" cy="4847861"/>
          </a:xfrm>
        </p:spPr>
        <p:txBody>
          <a:bodyPr/>
          <a:lstStyle/>
          <a:p>
            <a:r>
              <a:rPr lang="en-US" dirty="0"/>
              <a:t>Sign up to receive monthly bulletins e-mailed directly to you!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mimeridian.com/providers/bulletins.html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A screenshot of a form&#10;&#10;Description automatically generated">
            <a:extLst>
              <a:ext uri="{FF2B5EF4-FFF2-40B4-BE49-F238E27FC236}">
                <a16:creationId xmlns:a16="http://schemas.microsoft.com/office/drawing/2014/main" id="{84262BC4-E01B-5FCE-3689-E3EC3557A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514" y="846138"/>
            <a:ext cx="4373188" cy="419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78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3D42-C1E9-AD0D-0381-8C0C79BA6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October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8B74C-A2B0-23CB-B58E-131C60088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Cultural Competency Training</a:t>
            </a:r>
          </a:p>
          <a:p>
            <a:pPr lvl="1"/>
            <a:r>
              <a:rPr lang="en-US" dirty="0"/>
              <a:t>Please be sure to stay up to date on required trainings including Cultural Competency. You can find training attestation forms at mimeridian.com&gt; Providers &gt; Provider Training &gt; Annual Training</a:t>
            </a:r>
          </a:p>
          <a:p>
            <a:r>
              <a:rPr lang="en-US" dirty="0"/>
              <a:t>Provider Satisfaction Survey</a:t>
            </a:r>
          </a:p>
          <a:p>
            <a:pPr lvl="1"/>
            <a:r>
              <a:rPr lang="en-US" dirty="0"/>
              <a:t>Surveys going out this month- we hope you’ll take a moment to share your feedback! </a:t>
            </a:r>
          </a:p>
          <a:p>
            <a:r>
              <a:rPr lang="en-US" dirty="0"/>
              <a:t>Monthly Webinars</a:t>
            </a:r>
          </a:p>
          <a:p>
            <a:pPr lvl="1"/>
            <a:r>
              <a:rPr lang="en-US" dirty="0"/>
              <a:t>First Wednesday of every month from 9am-10am EST. Provider Network Team will discuss various topics. </a:t>
            </a:r>
          </a:p>
          <a:p>
            <a:pPr lvl="2"/>
            <a:r>
              <a:rPr lang="en-US" dirty="0"/>
              <a:t>Zoom information is on flyer shared</a:t>
            </a:r>
          </a:p>
        </p:txBody>
      </p:sp>
    </p:spTree>
    <p:extLst>
      <p:ext uri="{BB962C8B-B14F-4D97-AF65-F5344CB8AC3E}">
        <p14:creationId xmlns:p14="http://schemas.microsoft.com/office/powerpoint/2010/main" val="3431767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154E9-B662-A879-934E-991D1C55E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Links/Numbers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ED040-5A97-0653-5CEF-F3742EA59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Member Services: 888-437-0606</a:t>
            </a:r>
          </a:p>
          <a:p>
            <a:r>
              <a:rPr lang="en-US" dirty="0"/>
              <a:t>Provider Services: 888-773-2647</a:t>
            </a:r>
          </a:p>
          <a:p>
            <a:r>
              <a:rPr lang="en-US" dirty="0"/>
              <a:t>Transportation Services: 800-821-9369</a:t>
            </a:r>
          </a:p>
          <a:p>
            <a:r>
              <a:rPr lang="en-US" dirty="0"/>
              <a:t>Manuals/Forms: mimeridian.com &gt; For Providers &lt; Documents and Forms</a:t>
            </a:r>
          </a:p>
          <a:p>
            <a:pPr lvl="1"/>
            <a:r>
              <a:rPr lang="en-US" dirty="0"/>
              <a:t>Notification of Pregnancy</a:t>
            </a:r>
          </a:p>
          <a:p>
            <a:pPr lvl="1"/>
            <a:r>
              <a:rPr lang="en-US" dirty="0"/>
              <a:t>Provider Manual/ Claims Manual </a:t>
            </a:r>
          </a:p>
          <a:p>
            <a:pPr lvl="1"/>
            <a:r>
              <a:rPr lang="en-US" dirty="0"/>
              <a:t>Inpatient/Outpatient Authorization Form</a:t>
            </a:r>
          </a:p>
          <a:p>
            <a:pPr lvl="1"/>
            <a:r>
              <a:rPr lang="en-US" dirty="0"/>
              <a:t>Payment Policies</a:t>
            </a:r>
          </a:p>
          <a:p>
            <a:pPr lvl="1"/>
            <a:r>
              <a:rPr lang="en-US" dirty="0"/>
              <a:t>Quality Guidelines </a:t>
            </a:r>
          </a:p>
        </p:txBody>
      </p:sp>
    </p:spTree>
    <p:extLst>
      <p:ext uri="{BB962C8B-B14F-4D97-AF65-F5344CB8AC3E}">
        <p14:creationId xmlns:p14="http://schemas.microsoft.com/office/powerpoint/2010/main" val="1184802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919F7-16B9-39AF-EE7F-F809F56A33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Credentialing </a:t>
            </a:r>
          </a:p>
        </p:txBody>
      </p:sp>
    </p:spTree>
    <p:extLst>
      <p:ext uri="{BB962C8B-B14F-4D97-AF65-F5344CB8AC3E}">
        <p14:creationId xmlns:p14="http://schemas.microsoft.com/office/powerpoint/2010/main" val="3740999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4AE25-38DB-0C91-AC2E-3E2A8F721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Credentialing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50429-B671-2EE2-A907-01BFB8929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139" y="1005069"/>
            <a:ext cx="10145261" cy="48478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All Provider add/terms/updates are worked monthly by our delegated credentialing team. Any concerns with a provider’s status can be sent directly to C’Mone &amp; Melissa. </a:t>
            </a:r>
          </a:p>
        </p:txBody>
      </p:sp>
    </p:spTree>
    <p:extLst>
      <p:ext uri="{BB962C8B-B14F-4D97-AF65-F5344CB8AC3E}">
        <p14:creationId xmlns:p14="http://schemas.microsoft.com/office/powerpoint/2010/main" val="276981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 Best Questions to Ask During a Job Interview | Inc.com">
            <a:extLst>
              <a:ext uri="{FF2B5EF4-FFF2-40B4-BE49-F238E27FC236}">
                <a16:creationId xmlns:a16="http://schemas.microsoft.com/office/drawing/2014/main" id="{1697B854-A961-6255-7BE0-B41620E1B7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878" y="1159933"/>
            <a:ext cx="8619066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745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CA168-167C-154C-A32A-14D51C407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Area and Products</a:t>
            </a:r>
          </a:p>
        </p:txBody>
      </p:sp>
      <p:pic>
        <p:nvPicPr>
          <p:cNvPr id="5" name="Content Placeholder 4" descr="A map of michigan with different colored squares&#10;&#10;Description automatically generated">
            <a:extLst>
              <a:ext uri="{FF2B5EF4-FFF2-40B4-BE49-F238E27FC236}">
                <a16:creationId xmlns:a16="http://schemas.microsoft.com/office/drawing/2014/main" id="{5F6BEEC1-BAC0-995B-8E14-A86EA5ED0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81" y="1457979"/>
            <a:ext cx="4189919" cy="4848225"/>
          </a:xfrm>
        </p:spPr>
      </p:pic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F82E951B-20D2-E68F-C123-6D9850E93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454" y="1281403"/>
            <a:ext cx="3610479" cy="520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35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CE36E-3F61-F716-C519-20887E47B7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Ambetter Virtual Access</a:t>
            </a:r>
          </a:p>
        </p:txBody>
      </p:sp>
    </p:spTree>
    <p:extLst>
      <p:ext uri="{BB962C8B-B14F-4D97-AF65-F5344CB8AC3E}">
        <p14:creationId xmlns:p14="http://schemas.microsoft.com/office/powerpoint/2010/main" val="3903580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31093-123E-F9BE-0C9A-18AAB37BC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Ambetter Virtual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5D007-91BA-1BEB-91EA-FDDE173A9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139" y="1600200"/>
            <a:ext cx="5275684" cy="4847861"/>
          </a:xfrm>
        </p:spPr>
        <p:txBody>
          <a:bodyPr>
            <a:normAutofit/>
          </a:bodyPr>
          <a:lstStyle/>
          <a:p>
            <a:r>
              <a:rPr lang="en-US" sz="2000" dirty="0"/>
              <a:t>Effective January 1st 2023, select Ambetter providers will be able to participate in the new Ambetter Virtual Access provider network. </a:t>
            </a:r>
          </a:p>
          <a:p>
            <a:r>
              <a:rPr lang="en-US" sz="2000" dirty="0"/>
              <a:t>PCP-Centric network, where members are automatically assigned to a Virtual Teladoc PCP</a:t>
            </a:r>
          </a:p>
          <a:p>
            <a:r>
              <a:rPr lang="en-US" sz="2000" dirty="0"/>
              <a:t>For services to be covered, they must be provided by or referred by a PCP. </a:t>
            </a:r>
          </a:p>
          <a:p>
            <a:pPr lvl="1"/>
            <a:r>
              <a:rPr lang="en-US" sz="2000" dirty="0"/>
              <a:t>As a PCP, please ensure you are submitting referrals anytime a Virtual Access member requires care beyond your scope</a:t>
            </a:r>
            <a:endParaRPr lang="en-US" sz="1800" dirty="0"/>
          </a:p>
          <a:p>
            <a:r>
              <a:rPr lang="en-US" sz="2000" dirty="0"/>
              <a:t>Members assigned to a Teladoc PCP will need a referral to see a provider in office </a:t>
            </a:r>
          </a:p>
        </p:txBody>
      </p:sp>
      <p:pic>
        <p:nvPicPr>
          <p:cNvPr id="5" name="Picture 4" descr="A close-up of a contact form&#10;&#10;Description automatically generated">
            <a:extLst>
              <a:ext uri="{FF2B5EF4-FFF2-40B4-BE49-F238E27FC236}">
                <a16:creationId xmlns:a16="http://schemas.microsoft.com/office/drawing/2014/main" id="{A6D1607C-4BF0-0A0B-0F1C-CC8F32F71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877" y="1787753"/>
            <a:ext cx="4751523" cy="310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07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D797-07D0-EB37-A789-F35C3523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Ambetter Virtual Access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A1DEF-E4D6-3CF5-2F24-690E55426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139" y="1600200"/>
            <a:ext cx="3759893" cy="4847861"/>
          </a:xfrm>
        </p:spPr>
        <p:txBody>
          <a:bodyPr>
            <a:normAutofit/>
          </a:bodyPr>
          <a:lstStyle/>
          <a:p>
            <a:r>
              <a:rPr lang="en-US" sz="2000" dirty="0"/>
              <a:t>PCP Referrals</a:t>
            </a:r>
          </a:p>
          <a:p>
            <a:pPr lvl="1"/>
            <a:r>
              <a:rPr lang="en-US" sz="2000" dirty="0"/>
              <a:t>Referrals are submitted through the Secure Provider Portal</a:t>
            </a:r>
          </a:p>
          <a:p>
            <a:r>
              <a:rPr lang="en-US" sz="2000" dirty="0"/>
              <a:t>Ambetter will intake the referral and ensure claims are paid accordingly. </a:t>
            </a:r>
          </a:p>
          <a:p>
            <a:pPr lvl="1"/>
            <a:r>
              <a:rPr lang="en-US" sz="2000" dirty="0"/>
              <a:t>Providers submitting claims related to referrals must include the correct Referral ID # on the claim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03EBC1B3-2EF2-C36A-45D9-C979A280D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97" y="1600200"/>
            <a:ext cx="6349992" cy="1142999"/>
          </a:xfrm>
          <a:prstGeom prst="rect">
            <a:avLst/>
          </a:prstGeom>
        </p:spPr>
      </p:pic>
      <p:pic>
        <p:nvPicPr>
          <p:cNvPr id="7" name="Picture 6" descr="A blue and orange rectangle with white text&#10;&#10;Description automatically generated">
            <a:extLst>
              <a:ext uri="{FF2B5EF4-FFF2-40B4-BE49-F238E27FC236}">
                <a16:creationId xmlns:a16="http://schemas.microsoft.com/office/drawing/2014/main" id="{DFD534A2-1E95-6A1F-7E2A-DA5E65B8E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699" y="3428999"/>
            <a:ext cx="350693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84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B3140-696F-C684-CD42-60D9A3400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Ambetter Virtual Access</a:t>
            </a:r>
          </a:p>
        </p:txBody>
      </p:sp>
      <p:pic>
        <p:nvPicPr>
          <p:cNvPr id="1027" name="Picture 10">
            <a:extLst>
              <a:ext uri="{FF2B5EF4-FFF2-40B4-BE49-F238E27FC236}">
                <a16:creationId xmlns:a16="http://schemas.microsoft.com/office/drawing/2014/main" id="{D054FA55-D080-0D8F-E031-1AD3B083D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02" y="1312702"/>
            <a:ext cx="80200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9">
            <a:extLst>
              <a:ext uri="{FF2B5EF4-FFF2-40B4-BE49-F238E27FC236}">
                <a16:creationId xmlns:a16="http://schemas.microsoft.com/office/drawing/2014/main" id="{FF3F68E7-D0B5-15E7-B001-72210B2E2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76" y="4259423"/>
            <a:ext cx="65913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193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757DE-3E08-C560-FBA2-164A296D7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Ambetter Virtual Access</a:t>
            </a:r>
          </a:p>
        </p:txBody>
      </p:sp>
      <p:pic>
        <p:nvPicPr>
          <p:cNvPr id="5" name="Content Placeholder 4" descr="A screenshot of a medical survey&#10;&#10;Description automatically generated">
            <a:extLst>
              <a:ext uri="{FF2B5EF4-FFF2-40B4-BE49-F238E27FC236}">
                <a16:creationId xmlns:a16="http://schemas.microsoft.com/office/drawing/2014/main" id="{9EC39C27-843C-DCC5-6263-18BCC8893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379" y="1417638"/>
            <a:ext cx="6354780" cy="4848225"/>
          </a:xfrm>
        </p:spPr>
      </p:pic>
    </p:spTree>
    <p:extLst>
      <p:ext uri="{BB962C8B-B14F-4D97-AF65-F5344CB8AC3E}">
        <p14:creationId xmlns:p14="http://schemas.microsoft.com/office/powerpoint/2010/main" val="3060744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DA54-72E7-F7BB-4ECA-D4E7C65B4F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Medicaid Provider Portal Redesign </a:t>
            </a:r>
          </a:p>
        </p:txBody>
      </p:sp>
    </p:spTree>
    <p:extLst>
      <p:ext uri="{BB962C8B-B14F-4D97-AF65-F5344CB8AC3E}">
        <p14:creationId xmlns:p14="http://schemas.microsoft.com/office/powerpoint/2010/main" val="34667805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11&quot;&gt;&lt;/object&gt;&lt;object type=&quot;2&quot; unique_id=&quot;1001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FEC94058020B4E8CDCAE3D6320A21E" ma:contentTypeVersion="0" ma:contentTypeDescription="Create a new document." ma:contentTypeScope="" ma:versionID="e48ac07e2898f49b1dd51b97bcec2fb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F80E34-F843-45BC-92A9-3316D72496E2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1D874F2-94A6-43B1-87FE-4CAACCCB7A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41500E-152F-4E20-9830-8F630B91F6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611</TotalTime>
  <Words>1033</Words>
  <Application>Microsoft Office PowerPoint</Application>
  <PresentationFormat>Widescreen</PresentationFormat>
  <Paragraphs>137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Meridian </vt:lpstr>
      <vt:lpstr>Meridian Contacts</vt:lpstr>
      <vt:lpstr>Service Area and Products</vt:lpstr>
      <vt:lpstr>Ambetter Virtual Access</vt:lpstr>
      <vt:lpstr>Ambetter Virtual Access</vt:lpstr>
      <vt:lpstr>Ambetter Virtual Access </vt:lpstr>
      <vt:lpstr>Ambetter Virtual Access</vt:lpstr>
      <vt:lpstr>Ambetter Virtual Access</vt:lpstr>
      <vt:lpstr>Medicaid Provider Portal Redesign </vt:lpstr>
      <vt:lpstr>Portal Claims Redesign Overview</vt:lpstr>
      <vt:lpstr>Claims Dashboard- Manage Finances</vt:lpstr>
      <vt:lpstr>Claims Dashboard- Manage Finances</vt:lpstr>
      <vt:lpstr>Claims Dashboard- Resource link </vt:lpstr>
      <vt:lpstr>Claims Dashboard- Instruction Manual </vt:lpstr>
      <vt:lpstr>Appeals</vt:lpstr>
      <vt:lpstr>Appeals</vt:lpstr>
      <vt:lpstr>Portal Self-Service Options</vt:lpstr>
      <vt:lpstr>Claims/Authorizations</vt:lpstr>
      <vt:lpstr>Claim Submission</vt:lpstr>
      <vt:lpstr>Payspan Sign-Up</vt:lpstr>
      <vt:lpstr>Prior Authorizations</vt:lpstr>
      <vt:lpstr>Meridian Bulletins</vt:lpstr>
      <vt:lpstr>Important Updates</vt:lpstr>
      <vt:lpstr>October Updates</vt:lpstr>
      <vt:lpstr>Important Links/Numbers </vt:lpstr>
      <vt:lpstr>Credentialing </vt:lpstr>
      <vt:lpstr>Credentialing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Carr</dc:creator>
  <cp:lastModifiedBy>Roney, Monica J.</cp:lastModifiedBy>
  <cp:revision>19</cp:revision>
  <dcterms:created xsi:type="dcterms:W3CDTF">2022-04-06T12:04:10Z</dcterms:created>
  <dcterms:modified xsi:type="dcterms:W3CDTF">2023-10-17T20:22:37Z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a776955-85f6-4fec-9553-96dd3e0373c4_Enabled">
    <vt:lpwstr>true</vt:lpwstr>
  </property>
  <property fmtid="{D5CDD505-2E9C-101B-9397-08002B2CF9AE}" pid="3" name="MSIP_Label_5a776955-85f6-4fec-9553-96dd3e0373c4_SetDate">
    <vt:lpwstr>2022-04-06T12:04:10Z</vt:lpwstr>
  </property>
  <property fmtid="{D5CDD505-2E9C-101B-9397-08002B2CF9AE}" pid="4" name="MSIP_Label_5a776955-85f6-4fec-9553-96dd3e0373c4_Method">
    <vt:lpwstr>Standard</vt:lpwstr>
  </property>
  <property fmtid="{D5CDD505-2E9C-101B-9397-08002B2CF9AE}" pid="5" name="MSIP_Label_5a776955-85f6-4fec-9553-96dd3e0373c4_Name">
    <vt:lpwstr>Confidential</vt:lpwstr>
  </property>
  <property fmtid="{D5CDD505-2E9C-101B-9397-08002B2CF9AE}" pid="6" name="MSIP_Label_5a776955-85f6-4fec-9553-96dd3e0373c4_SiteId">
    <vt:lpwstr>f45ccc07-e57e-4d15-bf6f-f6cbccd2d395</vt:lpwstr>
  </property>
  <property fmtid="{D5CDD505-2E9C-101B-9397-08002B2CF9AE}" pid="7" name="MSIP_Label_5a776955-85f6-4fec-9553-96dd3e0373c4_ActionId">
    <vt:lpwstr>2711aa1a-60fe-440a-9122-8deb20855b6c</vt:lpwstr>
  </property>
  <property fmtid="{D5CDD505-2E9C-101B-9397-08002B2CF9AE}" pid="8" name="MSIP_Label_5a776955-85f6-4fec-9553-96dd3e0373c4_ContentBits">
    <vt:lpwstr>0</vt:lpwstr>
  </property>
  <property fmtid="{D5CDD505-2E9C-101B-9397-08002B2CF9AE}" pid="9" name="ContentTypeId">
    <vt:lpwstr>0x01010083FEC94058020B4E8CDCAE3D6320A21E</vt:lpwstr>
  </property>
</Properties>
</file>