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7"/>
  </p:notesMasterIdLst>
  <p:sldIdLst>
    <p:sldId id="258" r:id="rId5"/>
    <p:sldId id="307" r:id="rId6"/>
    <p:sldId id="310" r:id="rId7"/>
    <p:sldId id="333" r:id="rId8"/>
    <p:sldId id="335" r:id="rId9"/>
    <p:sldId id="327" r:id="rId10"/>
    <p:sldId id="311" r:id="rId11"/>
    <p:sldId id="329" r:id="rId12"/>
    <p:sldId id="319" r:id="rId13"/>
    <p:sldId id="312" r:id="rId14"/>
    <p:sldId id="320" r:id="rId15"/>
    <p:sldId id="321" r:id="rId16"/>
    <p:sldId id="332" r:id="rId17"/>
    <p:sldId id="322" r:id="rId18"/>
    <p:sldId id="330" r:id="rId19"/>
    <p:sldId id="325" r:id="rId20"/>
    <p:sldId id="337" r:id="rId21"/>
    <p:sldId id="336" r:id="rId22"/>
    <p:sldId id="323" r:id="rId23"/>
    <p:sldId id="317" r:id="rId24"/>
    <p:sldId id="324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F5"/>
    <a:srgbClr val="AACE15"/>
    <a:srgbClr val="FFDA03"/>
    <a:srgbClr val="262626"/>
    <a:srgbClr val="424242"/>
    <a:srgbClr val="009104"/>
    <a:srgbClr val="003C71"/>
    <a:srgbClr val="FCAE00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6BA48-2792-4DF4-8A5A-59DEBF70FD76}" v="23" dt="2023-10-13T20:16:51.102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13" autoAdjust="0"/>
  </p:normalViewPr>
  <p:slideViewPr>
    <p:cSldViewPr snapToGrid="0" snapToObjects="1">
      <p:cViewPr varScale="1">
        <p:scale>
          <a:sx n="108" d="100"/>
          <a:sy n="108" d="100"/>
        </p:scale>
        <p:origin x="1440" y="96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FD9A9-9C85-4209-AC47-BC0CDF639B6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4344-A842-40E9-9025-614B897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250" y="6651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393814" y="6027723"/>
            <a:ext cx="8323857" cy="83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3092" y="901700"/>
            <a:ext cx="6227505" cy="2103967"/>
          </a:xfrm>
        </p:spPr>
        <p:txBody>
          <a:bodyPr anchor="b">
            <a:noAutofit/>
          </a:bodyPr>
          <a:lstStyle>
            <a:lvl1pPr algn="l">
              <a:defRPr sz="3800" spc="0" baseline="0"/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752" y="2991201"/>
            <a:ext cx="6227505" cy="9434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Primary-Client-Logo">
            <a:extLst>
              <a:ext uri="{FF2B5EF4-FFF2-40B4-BE49-F238E27FC236}">
                <a16:creationId xmlns:a16="http://schemas.microsoft.com/office/drawing/2014/main" id="{91B53ED4-67C3-2545-961B-C7D8D4E0696B}"/>
              </a:ext>
            </a:extLst>
          </p:cNvPr>
          <p:cNvSpPr/>
          <p:nvPr/>
        </p:nvSpPr>
        <p:spPr>
          <a:xfrm>
            <a:off x="457201" y="609601"/>
            <a:ext cx="460213" cy="107043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259" y="6050871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8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D006772-5954-2E46-B21B-47EE6A910D95}"/>
              </a:ext>
            </a:extLst>
          </p:cNvPr>
          <p:cNvSpPr/>
          <p:nvPr userDrawn="1"/>
        </p:nvSpPr>
        <p:spPr>
          <a:xfrm>
            <a:off x="0" y="2695020"/>
            <a:ext cx="9144000" cy="3002678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 sz="1350"/>
              <a:t>  </a:t>
            </a:r>
          </a:p>
        </p:txBody>
      </p:sp>
      <p:grpSp>
        <p:nvGrpSpPr>
          <p:cNvPr id="15" name="Primary-Client-Logo">
            <a:extLst>
              <a:ext uri="{FF2B5EF4-FFF2-40B4-BE49-F238E27FC236}">
                <a16:creationId xmlns:a16="http://schemas.microsoft.com/office/drawing/2014/main" id="{0FF7D078-B749-AD4F-AC7D-8115AEAE24E4}"/>
              </a:ext>
            </a:extLst>
          </p:cNvPr>
          <p:cNvGrpSpPr/>
          <p:nvPr userDrawn="1"/>
        </p:nvGrpSpPr>
        <p:grpSpPr>
          <a:xfrm>
            <a:off x="7560093" y="5709272"/>
            <a:ext cx="1177322" cy="536448"/>
            <a:chOff x="10080123" y="5709272"/>
            <a:chExt cx="1569763" cy="536448"/>
          </a:xfrm>
        </p:grpSpPr>
        <p:pic>
          <p:nvPicPr>
            <p:cNvPr id="12" name="Primary-Client-Logo">
              <a:extLst>
                <a:ext uri="{FF2B5EF4-FFF2-40B4-BE49-F238E27FC236}">
                  <a16:creationId xmlns:a16="http://schemas.microsoft.com/office/drawing/2014/main" id="{3022CD93-97AE-154D-91DB-197F5CD78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0123" y="5709272"/>
              <a:ext cx="1549225" cy="536448"/>
            </a:xfrm>
            <a:prstGeom prst="rect">
              <a:avLst/>
            </a:prstGeom>
          </p:spPr>
        </p:pic>
        <p:sp>
          <p:nvSpPr>
            <p:cNvPr id="14" name="Snip Diagonal Corner Rectangle 13">
              <a:extLst>
                <a:ext uri="{FF2B5EF4-FFF2-40B4-BE49-F238E27FC236}">
                  <a16:creationId xmlns:a16="http://schemas.microsoft.com/office/drawing/2014/main" id="{EF964E6D-1968-2247-A6EA-25B3FDACFCEA}"/>
                </a:ext>
              </a:extLst>
            </p:cNvPr>
            <p:cNvSpPr/>
            <p:nvPr userDrawn="1"/>
          </p:nvSpPr>
          <p:spPr>
            <a:xfrm rot="3167780">
              <a:off x="11564999" y="6068577"/>
              <a:ext cx="111866" cy="57909"/>
            </a:xfrm>
            <a:prstGeom prst="snip2DiagRect">
              <a:avLst>
                <a:gd name="adj1" fmla="val 50000"/>
                <a:gd name="adj2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433916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38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4" descr="footer_enterpri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" name="Picture 4" descr="footer_north-america_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2105" y="6581537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hcprovider.com/en/resource-library/news/news-subscrib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uhcprovider.com/en/patient-eligibility-benefits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hcprovider.com/en/prior-auth-advance-notification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provider.com/en/prior-auth-advance-notification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hcprovider.com/en/claims-payments-billing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provider.com/content/dam/provider/docs/public/resources/edi/Payer-List-UHC-Affiliates-Strategic-Alliances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meleoncloud.io/review/3094-5ef4dd188ef86/pro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uhcprovider.com/en/resource-library/provider-portal-resources/trackI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hcprovider.com/en/resource-library/provider-portal-resources/document-library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hcprovider.com/en/referrals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uhcprovider.com/en/resource-library/training/digital-solutions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uhcprovider.com/en/resource-library/training/instructor-led.html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cprovider.com/" TargetMode="External"/><Relationship Id="rId2" Type="http://schemas.openxmlformats.org/officeDocument/2006/relationships/hyperlink" Target="http://www.myuhc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uhcprovider.com/en/resource-library/training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hcprovider.com/en/access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5539" y="1182990"/>
            <a:ext cx="7381311" cy="2103967"/>
          </a:xfrm>
        </p:spPr>
        <p:txBody>
          <a:bodyPr anchor="b">
            <a:noAutofit/>
          </a:bodyPr>
          <a:lstStyle>
            <a:lvl1pPr algn="l">
              <a:defRPr sz="5067" spc="0" baseline="0"/>
            </a:lvl1pPr>
          </a:lstStyle>
          <a:p>
            <a:r>
              <a:rPr lang="en-US" dirty="0">
                <a:solidFill>
                  <a:srgbClr val="002060"/>
                </a:solidFill>
                <a:latin typeface="+mn-lt"/>
              </a:rPr>
              <a:t>Lakeland Care Network </a:t>
            </a:r>
            <a:br>
              <a:rPr lang="en-US" dirty="0">
                <a:solidFill>
                  <a:srgbClr val="002060"/>
                </a:solidFill>
                <a:latin typeface="+mn-lt"/>
              </a:rPr>
            </a:br>
            <a:r>
              <a:rPr lang="en-US" dirty="0">
                <a:solidFill>
                  <a:srgbClr val="002060"/>
                </a:solidFill>
                <a:latin typeface="+mn-lt"/>
              </a:rPr>
              <a:t>Payor Conference</a:t>
            </a:r>
            <a:br>
              <a:rPr lang="en-US" dirty="0"/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October 18</a:t>
            </a:r>
            <a:r>
              <a:rPr lang="en-US" sz="2800" baseline="30000" dirty="0">
                <a:solidFill>
                  <a:srgbClr val="002060"/>
                </a:solidFill>
                <a:latin typeface="+mn-lt"/>
              </a:rPr>
              <a:t>th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, 2023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- Join Network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7CE16-1900-4AAF-809E-D52E4F1D4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4"/>
          <a:stretch/>
        </p:blipFill>
        <p:spPr>
          <a:xfrm>
            <a:off x="275468" y="1954010"/>
            <a:ext cx="7108898" cy="4133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29DB5E-A176-4F19-B3D6-9F3D1D09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09" y="1471350"/>
            <a:ext cx="2036723" cy="4483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E54A1-1920-EDF8-2C87-CF10CA3A12DD}"/>
              </a:ext>
            </a:extLst>
          </p:cNvPr>
          <p:cNvSpPr txBox="1"/>
          <p:nvPr/>
        </p:nvSpPr>
        <p:spPr>
          <a:xfrm>
            <a:off x="177552" y="905522"/>
            <a:ext cx="886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https://www.uhcprovider.com/en/resource-library/news/news-subscribe.html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97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Eligibility and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55792" y="1025277"/>
            <a:ext cx="8790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https://www.uhcprovider.com/en/patient-eligibility-benefits.html</a:t>
            </a: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A3CBD-66BA-3A73-FC1C-4CD1BEDD3FDC}"/>
              </a:ext>
            </a:extLst>
          </p:cNvPr>
          <p:cNvSpPr txBox="1">
            <a:spLocks/>
          </p:cNvSpPr>
          <p:nvPr/>
        </p:nvSpPr>
        <p:spPr>
          <a:xfrm>
            <a:off x="64035" y="1545340"/>
            <a:ext cx="4587034" cy="497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Check member eligibility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View, download, save the ID card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Find the member’s cost share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coverage details and limits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detailed benefits information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Determine network and tier status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previous member benefit plans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preventive care opportunities for some members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If referrals, notification and prior authorization are needed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Therapy accumulator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EEDB4-A83A-325C-00C1-5B243D5C22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t="25587" r="34375" b="9888"/>
          <a:stretch>
            <a:fillRect/>
          </a:stretch>
        </p:blipFill>
        <p:spPr>
          <a:xfrm>
            <a:off x="4572000" y="2167872"/>
            <a:ext cx="4442128" cy="3031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12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Prior Authorization and Notification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4" y="1025277"/>
            <a:ext cx="8860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https://www.uhcprovider.com/en/prior-auth-advance-notification.html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05AAA6-568A-3B08-E704-F019970C8281}"/>
              </a:ext>
            </a:extLst>
          </p:cNvPr>
          <p:cNvSpPr txBox="1">
            <a:spLocks/>
          </p:cNvSpPr>
          <p:nvPr/>
        </p:nvSpPr>
        <p:spPr>
          <a:xfrm>
            <a:off x="171398" y="2193520"/>
            <a:ext cx="4056385" cy="42312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Determine if notification or prior authorization is required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Submit a new request 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Check the status or update a request 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Upload clinical notes or attach medical records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Provide pertinent clinical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C677C-BDF2-7F61-08CC-5DDB3BAE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68" t="31111" r="36914"/>
          <a:stretch>
            <a:fillRect/>
          </a:stretch>
        </p:blipFill>
        <p:spPr>
          <a:xfrm>
            <a:off x="4227783" y="2257082"/>
            <a:ext cx="4795116" cy="3672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279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Authorizations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FBCAF-731C-4816-8FCE-25AB2834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2" y="1378258"/>
            <a:ext cx="8447103" cy="4951521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Authorizations Can Be Done Via the Provider Portal or Can Be Called In Via the Regular Customer Service Phone Number – 877-842-3210</a:t>
            </a: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There are Self Paced and Instructor Led Training Courses Regarding Authorizations</a:t>
            </a:r>
          </a:p>
          <a:p>
            <a:pPr lvl="1"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https://www.uhcprovider.com/en/prior-auth-advance-notification.html</a:t>
            </a:r>
            <a:endParaRPr lang="en-US" sz="1600" dirty="0"/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Authorization Information is Now Paperless – Please Refer to the Document Library on the Portal for Correspondence </a:t>
            </a:r>
          </a:p>
        </p:txBody>
      </p:sp>
    </p:spTree>
    <p:extLst>
      <p:ext uri="{BB962C8B-B14F-4D97-AF65-F5344CB8AC3E}">
        <p14:creationId xmlns:p14="http://schemas.microsoft.com/office/powerpoint/2010/main" val="84461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Claims, Billing, and Payments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4" y="1025277"/>
            <a:ext cx="8638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https://www.uhcprovider.com/en/claims-payments-billing.html</a:t>
            </a: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6315AF-2880-7A96-68D0-F4977C16ECF8}"/>
              </a:ext>
            </a:extLst>
          </p:cNvPr>
          <p:cNvSpPr txBox="1">
            <a:spLocks/>
          </p:cNvSpPr>
          <p:nvPr/>
        </p:nvSpPr>
        <p:spPr>
          <a:xfrm>
            <a:off x="127011" y="1586904"/>
            <a:ext cx="4107638" cy="47606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claims information for multiple UnitedHealthcare</a:t>
            </a:r>
            <a:r>
              <a:rPr lang="en-US" sz="2000" baseline="30000" dirty="0">
                <a:solidFill>
                  <a:srgbClr val="002677"/>
                </a:solidFill>
                <a:latin typeface="Arial"/>
              </a:rPr>
              <a:t>®</a:t>
            </a:r>
            <a:r>
              <a:rPr lang="en-US" sz="2000" dirty="0">
                <a:solidFill>
                  <a:srgbClr val="002677"/>
                </a:solidFill>
                <a:latin typeface="Arial"/>
              </a:rPr>
              <a:t> plans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Access letters, remittance advice documents and reimbursement policies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Submit additional information requested on pended claims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Flag claims for future viewing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Submit corrected claims or claim reconsideration requests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Receive instant printable confirmation for your submissions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14F06-FC15-8C63-16B5-C9A81E1F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84" t="17778" r="34332" b="11111"/>
          <a:stretch>
            <a:fillRect/>
          </a:stretch>
        </p:blipFill>
        <p:spPr>
          <a:xfrm>
            <a:off x="4234649" y="2112885"/>
            <a:ext cx="4806359" cy="3576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723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Claim Submissions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FBCAF-731C-4816-8FCE-25AB2834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2" y="1378258"/>
            <a:ext cx="8580269" cy="452596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For EDI and Mailing Addresses, please view the back of the Member’s ID Card (Can Be Viewed on Portal Too)</a:t>
            </a: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Submission Mailing Addresses Vary by Plan Type</a:t>
            </a: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If Member ID Card is Unavailable, There is an Online Payor ID List Here:</a:t>
            </a:r>
          </a:p>
          <a:p>
            <a:pPr lvl="1"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https://www.uhcprovider.com/content/dam/provider/docs/public/resources/edi/Payer-List-UHC-Affiliates-Strategic-Alliances.pdf</a:t>
            </a:r>
            <a:endParaRPr lang="en-US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3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Claims Service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4" y="1025277"/>
            <a:ext cx="8577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https://chameleoncloud.io/review/3094-5ef4dd188ef86/prod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A4600-1193-45CB-901A-3E113FC1F46D}"/>
              </a:ext>
            </a:extLst>
          </p:cNvPr>
          <p:cNvSpPr txBox="1"/>
          <p:nvPr/>
        </p:nvSpPr>
        <p:spPr>
          <a:xfrm>
            <a:off x="283254" y="1615735"/>
            <a:ext cx="827481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Review Claim Online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Request Online Reconsideration, Call Customer Service and Request a Reconsideration (877-842-3210), or Submit a Corrected Claim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Click to Chat - sign into the portal, UHCprovider.com and click Sign In at the top-right corner. Then, enter your One Healthcare ID. After signing into the portal, chat can be accessed on the Contact Us page, 7 a.m.–7 p.m. CT, Monday–Friday. Our knowledgeable advocates are ready to offer support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Appeal – Appeal Addresses for All Lines of Business Can be Found in the Administrative Guide</a:t>
            </a:r>
          </a:p>
        </p:txBody>
      </p:sp>
    </p:spTree>
    <p:extLst>
      <p:ext uri="{BB962C8B-B14F-4D97-AF65-F5344CB8AC3E}">
        <p14:creationId xmlns:p14="http://schemas.microsoft.com/office/powerpoint/2010/main" val="286088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Track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123457" y="869877"/>
            <a:ext cx="817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https://www.uhcprovider.com/en/resource-library/provider-portal-resources/trackIt.html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C29B-C82F-0BB7-9B96-5CD7BC48F556}"/>
              </a:ext>
            </a:extLst>
          </p:cNvPr>
          <p:cNvSpPr txBox="1">
            <a:spLocks/>
          </p:cNvSpPr>
          <p:nvPr/>
        </p:nvSpPr>
        <p:spPr>
          <a:xfrm>
            <a:off x="0" y="1856274"/>
            <a:ext cx="4412202" cy="46421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Serves as your daily to-do list</a:t>
            </a:r>
          </a:p>
          <a:p>
            <a:pPr marL="457200" indent="-233363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Your personal assistant where you m</a:t>
            </a:r>
            <a:r>
              <a:rPr lang="en-US" sz="2000" dirty="0"/>
              <a:t>anage email notifications</a:t>
            </a:r>
            <a:endParaRPr lang="en-US" sz="2000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An automatic reminder tells you </a:t>
            </a:r>
            <a:r>
              <a:rPr lang="en-US" sz="2000" dirty="0"/>
              <a:t>we are missing some information</a:t>
            </a:r>
            <a:endParaRPr lang="en-US" sz="2000" dirty="0">
              <a:solidFill>
                <a:srgbClr val="002677"/>
              </a:solidFill>
              <a:latin typeface="Arial"/>
            </a:endParaRPr>
          </a:p>
          <a:p>
            <a:pPr marL="457200" indent="-233363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defRPr/>
            </a:pPr>
            <a:r>
              <a:rPr lang="en-US" sz="2000" dirty="0"/>
              <a:t>View appeal decision letters, prior authorization and clinical letters</a:t>
            </a:r>
          </a:p>
          <a:p>
            <a:pPr marL="457200" indent="-233363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defRPr/>
            </a:pPr>
            <a:r>
              <a:rPr lang="en-US" sz="2000" dirty="0"/>
              <a:t>Take action on claims, prior authorizations, referrals</a:t>
            </a:r>
            <a:endParaRPr lang="en-US" sz="2000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Upload documents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Access from your Action Required Bar or the TrackIt icon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98366-B5C3-901B-D53B-C7628DB5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401" t="1" b="38601"/>
          <a:stretch>
            <a:fillRect/>
          </a:stretch>
        </p:blipFill>
        <p:spPr>
          <a:xfrm>
            <a:off x="4997891" y="2718274"/>
            <a:ext cx="3302730" cy="3729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TrackIt screen capture">
            <a:extLst>
              <a:ext uri="{FF2B5EF4-FFF2-40B4-BE49-F238E27FC236}">
                <a16:creationId xmlns:a16="http://schemas.microsoft.com/office/drawing/2014/main" id="{2C18E2B1-889A-AEA1-7501-CB2D25D9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79"/>
          <a:stretch>
            <a:fillRect/>
          </a:stretch>
        </p:blipFill>
        <p:spPr bwMode="auto">
          <a:xfrm>
            <a:off x="4065973" y="1553592"/>
            <a:ext cx="4996465" cy="10121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4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Document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852542"/>
            <a:ext cx="817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https://www.uhcprovider.com/en/resource-library/provider-portal-resources/document-library.html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1FFC-8F6A-FDAC-648C-101E1BFD2401}"/>
              </a:ext>
            </a:extLst>
          </p:cNvPr>
          <p:cNvSpPr txBox="1">
            <a:spLocks/>
          </p:cNvSpPr>
          <p:nvPr/>
        </p:nvSpPr>
        <p:spPr>
          <a:xfrm>
            <a:off x="140043" y="1702977"/>
            <a:ext cx="4742675" cy="46066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 and print your documents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Assign, manage and comment on documents using Teams View 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Download letters and provider remittance advice (PRAs) for up to 24 months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Search any 90-day period, for up to 2 years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Customize your view 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Manage multiple documents at once 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See your most recently added documents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Mark letters and documents as read/unread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CDF09-E24E-B733-6D3D-BBC1C9AB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21" t="14086" r="16562" b="12486"/>
          <a:stretch>
            <a:fillRect/>
          </a:stretch>
        </p:blipFill>
        <p:spPr>
          <a:xfrm>
            <a:off x="4854925" y="2175029"/>
            <a:ext cx="4228325" cy="333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662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Referrals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https://www.uhcprovider.com/en/referrals.html</a:t>
            </a: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4683DA-4EC8-0778-4BD3-EB29A47B1C51}"/>
              </a:ext>
            </a:extLst>
          </p:cNvPr>
          <p:cNvSpPr txBox="1">
            <a:spLocks/>
          </p:cNvSpPr>
          <p:nvPr/>
        </p:nvSpPr>
        <p:spPr>
          <a:xfrm>
            <a:off x="82622" y="1824188"/>
            <a:ext cx="3387549" cy="42312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r>
              <a:rPr lang="en-US" sz="2000" b="1" dirty="0">
                <a:solidFill>
                  <a:srgbClr val="002677"/>
                </a:solidFill>
                <a:latin typeface="Arial"/>
              </a:rPr>
              <a:t>Benefits and Features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/>
              <a:buNone/>
              <a:defRPr/>
            </a:pPr>
            <a:endParaRPr lang="en-US" sz="800" b="1" dirty="0">
              <a:solidFill>
                <a:srgbClr val="002677"/>
              </a:solidFill>
              <a:latin typeface="Arial"/>
            </a:endParaRP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Find out if a referral is needed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Submit a referral request and receive a confirmation number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Check the status of a referral request</a:t>
            </a:r>
          </a:p>
          <a:p>
            <a:pPr marL="457200" indent="-233363" defTabSz="914377">
              <a:spcBef>
                <a:spcPct val="0"/>
              </a:spcBef>
              <a:spcAft>
                <a:spcPct val="0"/>
              </a:spcAft>
              <a:buClr>
                <a:srgbClr val="00267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677"/>
                </a:solidFill>
                <a:latin typeface="Arial"/>
              </a:rPr>
              <a:t>View, print or save confirmation numbers and timelines for submitted referrals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0F04B-C62D-17D8-ED47-58A2EEF7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75" t="17737" r="33750" b="21076"/>
          <a:stretch>
            <a:fillRect/>
          </a:stretch>
        </p:blipFill>
        <p:spPr>
          <a:xfrm>
            <a:off x="3259105" y="1979720"/>
            <a:ext cx="5744852" cy="3631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77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Table of Contents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0920" y="1166018"/>
            <a:ext cx="5868140" cy="530580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Member ID Cards and Plans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Verify Doctor Network Status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Online Tools – UHCProvider.com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Network News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Eligibility and Benefits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Authorizations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Claims – Submission and Status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Claims – Remediation and Appeals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Track It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Document Library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Referrals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Training – Self Paced and Live Options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Questions – Chat Feature</a:t>
            </a:r>
            <a:endParaRPr lang="en-US" sz="1200" b="1" dirty="0">
              <a:solidFill>
                <a:srgbClr val="00629B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6" y="2059676"/>
            <a:ext cx="3029803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Self-Paced Training Sessions &amp; User Guides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4" y="1025277"/>
            <a:ext cx="842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https://www.uhcprovider.com/en/resource-library/training/digital-solutions.html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4D86-59B1-458D-A178-7C252BBB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3" y="1997989"/>
            <a:ext cx="8603293" cy="36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Live Training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https://www.uhcprovider.com/en/resource-library/training/instructor-led.html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88813-ECC8-2905-CD5D-A12710FE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1" y="2028481"/>
            <a:ext cx="5497373" cy="43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4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6382" y="226366"/>
            <a:ext cx="7935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FC7A4-0CCC-43FE-ADA0-FBEF33D5DAA0}"/>
              </a:ext>
            </a:extLst>
          </p:cNvPr>
          <p:cNvSpPr txBox="1"/>
          <p:nvPr/>
        </p:nvSpPr>
        <p:spPr>
          <a:xfrm>
            <a:off x="166457" y="1012954"/>
            <a:ext cx="8811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2"/>
                </a:solidFill>
              </a:rPr>
              <a:t>Do you need answers quickly but not sure where to find them?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Chat  -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lang="en-US" sz="2400" dirty="0" err="1">
                <a:solidFill>
                  <a:schemeClr val="tx2"/>
                </a:solidFill>
              </a:rPr>
              <a:t>ur</a:t>
            </a:r>
            <a:r>
              <a:rPr lang="en-US" sz="2400" dirty="0">
                <a:solidFill>
                  <a:schemeClr val="tx2"/>
                </a:solidFill>
              </a:rPr>
              <a:t> chat feature in the UnitedHealthcare Provider Portal has you covered.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knowledgeable advocates are ready to offer support.  </a:t>
            </a:r>
            <a:r>
              <a:rPr lang="en-US" sz="2400" dirty="0">
                <a:solidFill>
                  <a:schemeClr val="tx2"/>
                </a:solidFill>
              </a:rPr>
              <a:t>When you pop into chat, not only will you get the support you need, you also may streamline your administrative processes.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Chat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Sign into the portal, UHCprovider.com and click Sign In at the top-right corner. Then, enter your One Healthcare ID. After signing into the portal, chat can be accessed on the Contact Us page, 7 a.m.–7 p.m. CT, Monday–Friday.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ACC92-C5FC-4027-A32C-6CF0AD9BB9DE}"/>
              </a:ext>
            </a:extLst>
          </p:cNvPr>
          <p:cNvSpPr txBox="1"/>
          <p:nvPr/>
        </p:nvSpPr>
        <p:spPr>
          <a:xfrm>
            <a:off x="514904" y="2731493"/>
            <a:ext cx="8247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ID Cards and Plans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2CFB6-F33D-4CB7-8DA0-5F9D4144520A}"/>
              </a:ext>
            </a:extLst>
          </p:cNvPr>
          <p:cNvSpPr txBox="1">
            <a:spLocks/>
          </p:cNvSpPr>
          <p:nvPr/>
        </p:nvSpPr>
        <p:spPr>
          <a:xfrm>
            <a:off x="233521" y="877583"/>
            <a:ext cx="8485639" cy="86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rPr>
              <a:t>Lakeland Care Plans: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E23D7-5B3D-4C0D-9010-0CCB3E96132F}"/>
              </a:ext>
            </a:extLst>
          </p:cNvPr>
          <p:cNvSpPr txBox="1"/>
          <p:nvPr/>
        </p:nvSpPr>
        <p:spPr>
          <a:xfrm>
            <a:off x="3409025" y="981794"/>
            <a:ext cx="427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800"/>
              </a:spcBef>
              <a:buClr>
                <a:srgbClr val="B5BD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Commercial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4CA73-DF07-443E-815D-CB9E33D0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1308803"/>
            <a:ext cx="6826927" cy="51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ID Cards and Plans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2CFB6-F33D-4CB7-8DA0-5F9D4144520A}"/>
              </a:ext>
            </a:extLst>
          </p:cNvPr>
          <p:cNvSpPr txBox="1">
            <a:spLocks/>
          </p:cNvSpPr>
          <p:nvPr/>
        </p:nvSpPr>
        <p:spPr>
          <a:xfrm>
            <a:off x="233521" y="877583"/>
            <a:ext cx="8485639" cy="86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rPr>
              <a:t>Lakeland Care Plans: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E23D7-5B3D-4C0D-9010-0CCB3E96132F}"/>
              </a:ext>
            </a:extLst>
          </p:cNvPr>
          <p:cNvSpPr txBox="1"/>
          <p:nvPr/>
        </p:nvSpPr>
        <p:spPr>
          <a:xfrm>
            <a:off x="3409025" y="981794"/>
            <a:ext cx="427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800"/>
              </a:spcBef>
              <a:buClr>
                <a:srgbClr val="B5BD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Medicare Advantage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F24C2-E09C-4A8E-9A58-8F3E5C25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8155"/>
            <a:ext cx="7039957" cy="3191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40AE6-8404-437B-9C21-49A1A8998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1" y="1304959"/>
            <a:ext cx="5913816" cy="22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ID Cards and Plans (Continued)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2CFB6-F33D-4CB7-8DA0-5F9D4144520A}"/>
              </a:ext>
            </a:extLst>
          </p:cNvPr>
          <p:cNvSpPr txBox="1">
            <a:spLocks/>
          </p:cNvSpPr>
          <p:nvPr/>
        </p:nvSpPr>
        <p:spPr>
          <a:xfrm>
            <a:off x="233521" y="877583"/>
            <a:ext cx="8485639" cy="86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rPr>
              <a:t>Lakeland Care Plans: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E23D7-5B3D-4C0D-9010-0CCB3E96132F}"/>
              </a:ext>
            </a:extLst>
          </p:cNvPr>
          <p:cNvSpPr txBox="1"/>
          <p:nvPr/>
        </p:nvSpPr>
        <p:spPr>
          <a:xfrm>
            <a:off x="3444536" y="915225"/>
            <a:ext cx="427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800"/>
              </a:spcBef>
              <a:buClr>
                <a:srgbClr val="B5BD00"/>
              </a:buClr>
              <a:buFont typeface="Wingdings" panose="05000000000000000000" pitchFamily="2" charset="2"/>
              <a:buChar char="v"/>
            </a:pPr>
            <a:r>
              <a:rPr lang="en-US" sz="1800" b="1" dirty="0" err="1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Ucard</a:t>
            </a:r>
            <a:r>
              <a:rPr lang="en-US" sz="18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 – </a:t>
            </a:r>
            <a:r>
              <a:rPr lang="en-US" sz="1800" b="1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Medicare Advantage</a:t>
            </a:r>
            <a:endParaRPr lang="en-US" sz="1800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7A94C-C1EB-4F9B-A861-D4956403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1" y="1561556"/>
            <a:ext cx="6763694" cy="2019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B4CE0-1E77-458E-9DCE-9C5F586E3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8" y="3890086"/>
            <a:ext cx="7011378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ID Cards and Plans (Continued)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2CFB6-F33D-4CB7-8DA0-5F9D4144520A}"/>
              </a:ext>
            </a:extLst>
          </p:cNvPr>
          <p:cNvSpPr txBox="1">
            <a:spLocks/>
          </p:cNvSpPr>
          <p:nvPr/>
        </p:nvSpPr>
        <p:spPr>
          <a:xfrm>
            <a:off x="233521" y="877583"/>
            <a:ext cx="8485639" cy="86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ヒラギノ角ゴ Pro W3" charset="0"/>
                <a:cs typeface="Geneva" charset="0"/>
              </a:rPr>
              <a:t>Lakeland Care Plans: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E23D7-5B3D-4C0D-9010-0CCB3E96132F}"/>
              </a:ext>
            </a:extLst>
          </p:cNvPr>
          <p:cNvSpPr txBox="1"/>
          <p:nvPr/>
        </p:nvSpPr>
        <p:spPr>
          <a:xfrm>
            <a:off x="3444536" y="915225"/>
            <a:ext cx="427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800"/>
              </a:spcBef>
              <a:buClr>
                <a:srgbClr val="B5BD00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Medicaid and DUAL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11C24-E24B-4EA5-BC02-754B0AB7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9" y="1238390"/>
            <a:ext cx="4274361" cy="2732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779BE-BEBC-4F5A-9026-F0C202CC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800" y="2416388"/>
            <a:ext cx="4096552" cy="275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C557B-0E99-47D8-8E8C-A2B9DEA08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0" y="3841356"/>
            <a:ext cx="3938401" cy="26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Verify Doctor Network Status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B48D0-1549-47E6-85F9-248422172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3" y="1378258"/>
            <a:ext cx="804760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  <a:hlinkClick r:id="rId2"/>
              </a:rPr>
              <a:t>www.myuhc.com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 (Member Facing Website)</a:t>
            </a:r>
          </a:p>
          <a:p>
            <a:pPr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Can Search By Plan Type and Geographic Location</a:t>
            </a:r>
          </a:p>
          <a:p>
            <a:pPr marL="0" indent="0">
              <a:spcBef>
                <a:spcPts val="800"/>
              </a:spcBef>
              <a:buClr>
                <a:srgbClr val="00206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for Participating Providers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  <a:hlinkClick r:id="rId3"/>
            </a:endParaRP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  <a:hlinkClick r:id="rId3"/>
              </a:rPr>
              <a:t>www.uhcprovider.com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 (Provider Facing Website)</a:t>
            </a:r>
          </a:p>
          <a:p>
            <a:pPr>
              <a:spcBef>
                <a:spcPts val="800"/>
              </a:spcBef>
              <a:buClr>
                <a:srgbClr val="00206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Login to Provider Portal</a:t>
            </a:r>
          </a:p>
          <a:p>
            <a:pPr>
              <a:spcBef>
                <a:spcPts val="800"/>
              </a:spcBef>
              <a:buClr>
                <a:srgbClr val="00206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Search for Member/Eligibility</a:t>
            </a:r>
          </a:p>
          <a:p>
            <a:pPr>
              <a:spcBef>
                <a:spcPts val="800"/>
              </a:spcBef>
              <a:buClr>
                <a:srgbClr val="00206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	Confirm Participating Status Based on Member’s 	Plan</a:t>
            </a:r>
          </a:p>
        </p:txBody>
      </p:sp>
    </p:spTree>
    <p:extLst>
      <p:ext uri="{BB962C8B-B14F-4D97-AF65-F5344CB8AC3E}">
        <p14:creationId xmlns:p14="http://schemas.microsoft.com/office/powerpoint/2010/main" val="242496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www.UHCProvider.com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CC4B79-6558-4CBF-BE62-200D3777E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35" y="1166018"/>
            <a:ext cx="834944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ea typeface="+mj-ea"/>
                <a:cs typeface="+mj-cs"/>
              </a:rPr>
              <a:t>Save time, get better documentation and reduce paper by using our online tools.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Check eligibility and beneﬁts information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Submit prior authorization requests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Access items in Document Library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Access claims information like status updates, 	reconsiderations and appeals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ea typeface="MS PGothic" charset="0"/>
                <a:cs typeface="MS PGothic" charset="0"/>
              </a:rPr>
              <a:t>Website Training Resources:</a:t>
            </a:r>
          </a:p>
          <a:p>
            <a:pPr marL="0" indent="0">
              <a:spcBef>
                <a:spcPts val="800"/>
              </a:spcBef>
              <a:buClr>
                <a:srgbClr val="B5BD00"/>
              </a:buClr>
              <a:buNone/>
            </a:pPr>
            <a:r>
              <a:rPr lang="en-US" sz="2400" dirty="0">
                <a:hlinkClick r:id="rId2"/>
              </a:rPr>
              <a:t>https://www.uhcprovider.com/en/resource-library/training.html</a:t>
            </a:r>
            <a:endParaRPr lang="en-US" sz="2400" dirty="0"/>
          </a:p>
          <a:p>
            <a:pPr>
              <a:lnSpc>
                <a:spcPct val="60000"/>
              </a:lnSpc>
              <a:spcBef>
                <a:spcPts val="800"/>
              </a:spcBef>
              <a:buClr>
                <a:srgbClr val="B5BD00"/>
              </a:buClr>
            </a:pPr>
            <a:endParaRPr lang="en-US" sz="2400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lnSpc>
                <a:spcPct val="60000"/>
              </a:lnSpc>
              <a:spcBef>
                <a:spcPts val="80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  <a:latin typeface="Arial" charset="0"/>
                <a:ea typeface="MS PGothic" charset="0"/>
                <a:cs typeface="MS PGothic" charset="0"/>
              </a:rPr>
              <a:t>Self Paced Online Courses (Digital Solutions)</a:t>
            </a:r>
          </a:p>
          <a:p>
            <a:pPr>
              <a:lnSpc>
                <a:spcPct val="60000"/>
              </a:lnSpc>
              <a:spcBef>
                <a:spcPts val="80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  <a:latin typeface="Arial" charset="0"/>
                <a:ea typeface="MS PGothic" charset="0"/>
                <a:cs typeface="MS PGothic" charset="0"/>
              </a:rPr>
              <a:t>Instructor Led Courses (Learning Events)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B94B0-EFD4-4787-9A58-B27C0F8FF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4" t="18194" r="-4004" b="14902"/>
          <a:stretch/>
        </p:blipFill>
        <p:spPr>
          <a:xfrm>
            <a:off x="7011969" y="1919796"/>
            <a:ext cx="2298903" cy="20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User Access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90986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https://www.uhcprovider.com/en/access.html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3458A-FB8C-4070-AF4E-8A502AE11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1449329"/>
            <a:ext cx="8291744" cy="44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13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0077C8"/>
      </a:accent1>
      <a:accent2>
        <a:srgbClr val="ED8B00"/>
      </a:accent2>
      <a:accent3>
        <a:srgbClr val="A50050"/>
      </a:accent3>
      <a:accent4>
        <a:srgbClr val="B5BD00"/>
      </a:accent4>
      <a:accent5>
        <a:srgbClr val="A51890"/>
      </a:accent5>
      <a:accent6>
        <a:srgbClr val="F79646"/>
      </a:accent6>
      <a:hlink>
        <a:srgbClr val="0000B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F6FE29F906343BF5D2D9E1F0C2EBE" ma:contentTypeVersion="13" ma:contentTypeDescription="Create a new document." ma:contentTypeScope="" ma:versionID="5cccbe6f256fb9ac3f7c86afb8d4d808">
  <xsd:schema xmlns:xsd="http://www.w3.org/2001/XMLSchema" xmlns:xs="http://www.w3.org/2001/XMLSchema" xmlns:p="http://schemas.microsoft.com/office/2006/metadata/properties" xmlns:ns3="fe5025d7-e51c-4405-b090-d92ed5fc4767" xmlns:ns4="af8e9063-be49-40ad-bd0f-3b56af896af0" targetNamespace="http://schemas.microsoft.com/office/2006/metadata/properties" ma:root="true" ma:fieldsID="814a50f48fc4c24ab0fe509e9039c071" ns3:_="" ns4:_="">
    <xsd:import namespace="fe5025d7-e51c-4405-b090-d92ed5fc4767"/>
    <xsd:import namespace="af8e9063-be49-40ad-bd0f-3b56af896a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025d7-e51c-4405-b090-d92ed5fc47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e9063-be49-40ad-bd0f-3b56af896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8E6897-53F1-4721-9682-E2664D29C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025d7-e51c-4405-b090-d92ed5fc4767"/>
    <ds:schemaRef ds:uri="af8e9063-be49-40ad-bd0f-3b56af896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C3487-46E0-47B7-BCBB-B66091EF7740}">
  <ds:schemaRefs>
    <ds:schemaRef ds:uri="http://schemas.microsoft.com/office/infopath/2007/PartnerControls"/>
    <ds:schemaRef ds:uri="af8e9063-be49-40ad-bd0f-3b56af896af0"/>
    <ds:schemaRef ds:uri="http://purl.org/dc/elements/1.1/"/>
    <ds:schemaRef ds:uri="http://schemas.microsoft.com/office/2006/metadata/properties"/>
    <ds:schemaRef ds:uri="fe5025d7-e51c-4405-b090-d92ed5fc476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DA6019-FE6E-497A-B817-7CEAED83B9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8065</TotalTime>
  <Words>1146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Custom Design</vt:lpstr>
      <vt:lpstr>Lakeland Care Network  Payor Conference October 18th,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EVP External PowerPoint Template - UHG</dc:title>
  <dc:creator>Peni Long</dc:creator>
  <cp:lastModifiedBy>Halla, Tyson C</cp:lastModifiedBy>
  <cp:revision>114</cp:revision>
  <dcterms:created xsi:type="dcterms:W3CDTF">2012-10-08T13:38:43Z</dcterms:created>
  <dcterms:modified xsi:type="dcterms:W3CDTF">2023-10-13T20:33:55Z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0x0101005BFF6FE29F906343BF5D2D9E1F0C2EBE</vt:lpwstr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xd_Signature">
    <vt:bool>false</vt:bool>
  </property>
  <property fmtid="{D5CDD505-2E9C-101B-9397-08002B2CF9AE}" pid="6" name="Jive_VersionGuid">
    <vt:lpwstr>1ac0570c-802d-48a4-805c-c58c94a814a1</vt:lpwstr>
  </property>
  <property fmtid="{D5CDD505-2E9C-101B-9397-08002B2CF9AE}" pid="7" name="Offisync_UniqueId">
    <vt:lpwstr>79497</vt:lpwstr>
  </property>
  <property fmtid="{D5CDD505-2E9C-101B-9397-08002B2CF9AE}" pid="8" name="Offisync_UpdateToken">
    <vt:lpwstr>1</vt:lpwstr>
  </property>
  <property fmtid="{D5CDD505-2E9C-101B-9397-08002B2CF9AE}" pid="9" name="Jive_LatestUserAccountName">
    <vt:lpwstr>rgish</vt:lpwstr>
  </property>
  <property fmtid="{D5CDD505-2E9C-101B-9397-08002B2CF9AE}" pid="10" name="Offisync_ServerID">
    <vt:lpwstr>e3e54f63-90d9-4136-a210-b624ba838b23</vt:lpwstr>
  </property>
  <property fmtid="{D5CDD505-2E9C-101B-9397-08002B2CF9AE}" pid="11" name="Offisync_ProviderInitializationData">
    <vt:lpwstr>https://hubconnect.uhg.com</vt:lpwstr>
  </property>
  <property fmtid="{D5CDD505-2E9C-101B-9397-08002B2CF9AE}" pid="12" name="Order">
    <vt:r8>82800</vt:r8>
  </property>
  <property fmtid="{D5CDD505-2E9C-101B-9397-08002B2CF9AE}" pid="13" name="MSIP_Label_320f21ee-9bdc-4991-8abe-58f53448e302_Enabled">
    <vt:lpwstr>true</vt:lpwstr>
  </property>
  <property fmtid="{D5CDD505-2E9C-101B-9397-08002B2CF9AE}" pid="14" name="MSIP_Label_320f21ee-9bdc-4991-8abe-58f53448e302_SetDate">
    <vt:lpwstr>2022-10-07T14:16:41Z</vt:lpwstr>
  </property>
  <property fmtid="{D5CDD505-2E9C-101B-9397-08002B2CF9AE}" pid="15" name="MSIP_Label_320f21ee-9bdc-4991-8abe-58f53448e302_Method">
    <vt:lpwstr>Privileged</vt:lpwstr>
  </property>
  <property fmtid="{D5CDD505-2E9C-101B-9397-08002B2CF9AE}" pid="16" name="MSIP_Label_320f21ee-9bdc-4991-8abe-58f53448e302_Name">
    <vt:lpwstr>External Label</vt:lpwstr>
  </property>
  <property fmtid="{D5CDD505-2E9C-101B-9397-08002B2CF9AE}" pid="17" name="MSIP_Label_320f21ee-9bdc-4991-8abe-58f53448e302_SiteId">
    <vt:lpwstr>db05faca-c82a-4b9d-b9c5-0f64b6755421</vt:lpwstr>
  </property>
  <property fmtid="{D5CDD505-2E9C-101B-9397-08002B2CF9AE}" pid="18" name="MSIP_Label_320f21ee-9bdc-4991-8abe-58f53448e302_ActionId">
    <vt:lpwstr>cbb5b5c3-0e7e-4c74-909d-4772dda3a252</vt:lpwstr>
  </property>
  <property fmtid="{D5CDD505-2E9C-101B-9397-08002B2CF9AE}" pid="19" name="MSIP_Label_320f21ee-9bdc-4991-8abe-58f53448e302_ContentBits">
    <vt:lpwstr>0</vt:lpwstr>
  </property>
</Properties>
</file>